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slideMasters/slideMaster17.xml" ContentType="application/vnd.openxmlformats-officedocument.presentationml.slideMaster+xml"/>
  <Override PartName="/ppt/slides/slide17.xml" ContentType="application/vnd.openxmlformats-officedocument.presentationml.slide+xml"/>
  <Override PartName="/ppt/slideMasters/slideMaster18.xml" ContentType="application/vnd.openxmlformats-officedocument.presentationml.slideMaster+xml"/>
  <Override PartName="/ppt/slides/slide18.xml" ContentType="application/vnd.openxmlformats-officedocument.presentationml.slide+xml"/>
  <Override PartName="/ppt/slideMasters/slideMaster19.xml" ContentType="application/vnd.openxmlformats-officedocument.presentationml.slideMaster+xml"/>
  <Override PartName="/ppt/slides/slide19.xml" ContentType="application/vnd.openxmlformats-officedocument.presentationml.slide+xml"/>
  <Override PartName="/ppt/slideMasters/slideMaster20.xml" ContentType="application/vnd.openxmlformats-officedocument.presentationml.slideMaster+xml"/>
  <Override PartName="/ppt/slides/slide20.xml" ContentType="application/vnd.openxmlformats-officedocument.presentationml.slide+xml"/>
  <Override PartName="/ppt/slideMasters/slideMaster21.xml" ContentType="application/vnd.openxmlformats-officedocument.presentationml.slideMaster+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notesMasterIdLst>
    <p:notesMasterId r:id="rId23"/>
  </p:notesMasterIdLst>
  <p:sldSz cx="9144000" cy="5143500"/>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1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7.xml"/>
		</Relationships>
</file>

<file path=ppt/notesSlides/_rels/notesSlide1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8.xml"/>
		</Relationships>
</file>

<file path=ppt/notesSlides/_rels/notesSlide1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9.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2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0.xml"/>
		</Relationships>
</file>

<file path=ppt/notesSlides/_rels/notesSlide2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1.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jpeg"/><Relationship Id="rId2" Type="http://schemas.openxmlformats.org/officeDocument/2006/relationships/slideLayout" Target="../slideLayouts/slideLayout1.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jpe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jpeg"/><Relationship Id="rId2" Type="http://schemas.openxmlformats.org/officeDocument/2006/relationships/slideLayout" Target="../slideLayouts/slideLayout1.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jpeg"/><Relationship Id="rId2" Type="http://schemas.openxmlformats.org/officeDocument/2006/relationships/slideLayout" Target="../slideLayouts/slideLayout1.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jpeg"/><Relationship Id="rId2" Type="http://schemas.openxmlformats.org/officeDocument/2006/relationships/image" Target="../media/image-13-2.jpeg"/><Relationship Id="rId3" Type="http://schemas.openxmlformats.org/officeDocument/2006/relationships/slideLayout" Target="../slideLayouts/slideLayout1.xml"/><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jpeg"/><Relationship Id="rId2" Type="http://schemas.openxmlformats.org/officeDocument/2006/relationships/image" Target="../media/image-14-2.jpeg"/><Relationship Id="rId3" Type="http://schemas.openxmlformats.org/officeDocument/2006/relationships/slideLayout" Target="../slideLayouts/slideLayout1.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jpeg"/><Relationship Id="rId2" Type="http://schemas.openxmlformats.org/officeDocument/2006/relationships/slideLayout" Target="../slideLayouts/slideLayout1.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jpeg"/><Relationship Id="rId2" Type="http://schemas.openxmlformats.org/officeDocument/2006/relationships/image" Target="../media/image-16-2.png"/><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6-5.png"/><Relationship Id="rId6" Type="http://schemas.openxmlformats.org/officeDocument/2006/relationships/slideLayout" Target="../slideLayouts/slideLayout1.xml"/><Relationship Id="rId7"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image" Target="../media/image-17-1.jpeg"/><Relationship Id="rId2" Type="http://schemas.openxmlformats.org/officeDocument/2006/relationships/image" Target="../media/image-17-2.png"/><Relationship Id="rId3" Type="http://schemas.openxmlformats.org/officeDocument/2006/relationships/image" Target="../media/image-17-3.png"/><Relationship Id="rId4" Type="http://schemas.openxmlformats.org/officeDocument/2006/relationships/image" Target="../media/image-17-4.png"/><Relationship Id="rId5" Type="http://schemas.openxmlformats.org/officeDocument/2006/relationships/image" Target="../media/image-17-5.png"/><Relationship Id="rId6" Type="http://schemas.openxmlformats.org/officeDocument/2006/relationships/slideLayout" Target="../slideLayouts/slideLayout1.xml"/><Relationship Id="rId7"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image" Target="../media/image-18-1.jpeg"/><Relationship Id="rId2" Type="http://schemas.openxmlformats.org/officeDocument/2006/relationships/slideLayout" Target="../slideLayouts/slideLayout1.xml"/><Relationship Id="rId3"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image" Target="../media/image-19-1.jpeg"/><Relationship Id="rId2" Type="http://schemas.openxmlformats.org/officeDocument/2006/relationships/slideLayout" Target="../slideLayouts/slideLayout1.xml"/><Relationship Id="rId3"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image" Target="../media/image-2-1.jpeg"/><Relationship Id="rId2" Type="http://schemas.openxmlformats.org/officeDocument/2006/relationships/slideLayout" Target="../slideLayouts/slideLayout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image" Target="../media/image-20-1.jpeg"/><Relationship Id="rId2" Type="http://schemas.openxmlformats.org/officeDocument/2006/relationships/image" Target="../media/image-20-2.jpeg"/><Relationship Id="rId3" Type="http://schemas.openxmlformats.org/officeDocument/2006/relationships/slideLayout" Target="../slideLayouts/slideLayout1.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image" Target="../media/image-21-1.jpeg"/><Relationship Id="rId2" Type="http://schemas.openxmlformats.org/officeDocument/2006/relationships/slideLayout" Target="../slideLayouts/slideLayout1.xml"/><Relationship Id="rId3" Type="http://schemas.openxmlformats.org/officeDocument/2006/relationships/notesSlide" Target="../notesSlides/notesSlide21.xml"/></Relationships>
</file>

<file path=ppt/slides/_rels/slide3.xml.rels><?xml version="1.0" encoding="UTF-8" standalone="yes"?>
<Relationships xmlns="http://schemas.openxmlformats.org/package/2006/relationships"><Relationship Id="rId1" Type="http://schemas.openxmlformats.org/officeDocument/2006/relationships/image" Target="../media/image-3-1.jpeg"/><Relationship Id="rId2" Type="http://schemas.openxmlformats.org/officeDocument/2006/relationships/slideLayout" Target="../slideLayouts/slideLayout1.xml"/><Relationship Id="rId3"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jpeg"/><Relationship Id="rId2" Type="http://schemas.openxmlformats.org/officeDocument/2006/relationships/slideLayout" Target="../slideLayouts/slideLayout1.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jpeg"/><Relationship Id="rId2" Type="http://schemas.openxmlformats.org/officeDocument/2006/relationships/image" Target="../media/image-5-2.jpeg"/><Relationship Id="rId3" Type="http://schemas.openxmlformats.org/officeDocument/2006/relationships/slideLayout" Target="../slideLayouts/slideLayout1.xml"/><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jpeg"/><Relationship Id="rId2" Type="http://schemas.openxmlformats.org/officeDocument/2006/relationships/slideLayout" Target="../slideLayouts/slideLayout1.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jpeg"/><Relationship Id="rId2" Type="http://schemas.openxmlformats.org/officeDocument/2006/relationships/image" Target="../media/image-7-2.jpeg"/><Relationship Id="rId3" Type="http://schemas.openxmlformats.org/officeDocument/2006/relationships/slideLayout" Target="../slideLayouts/slideLayout1.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jpe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slideLayout" Target="../slideLayouts/slideLayout1.xml"/><Relationship Id="rId6"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jpeg"/><Relationship Id="rId2" Type="http://schemas.openxmlformats.org/officeDocument/2006/relationships/slideLayout" Target="../slideLayouts/slideLayout1.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Shape 1"/>
          <p:cNvSpPr/>
          <p:nvPr/>
        </p:nvSpPr>
        <p:spPr>
          <a:xfrm>
            <a:off x="0" y="0"/>
            <a:ext cx="4953000" cy="4019550"/>
          </a:xfrm>
          <a:prstGeom prst="rect">
            <a:avLst/>
          </a:prstGeom>
          <a:solidFill>
            <a:srgbClr val="F7F8FC"/>
          </a:solidFill>
          <a:ln/>
        </p:spPr>
      </p:sp>
      <p:pic>
        <p:nvPicPr>
          <p:cNvPr id="4" name="Image 0" descr="preencoded.png">    </p:cNvPr>
          <p:cNvPicPr>
            <a:picLocks noChangeAspect="1"/>
          </p:cNvPicPr>
          <p:nvPr/>
        </p:nvPicPr>
        <p:blipFill>
          <a:blip r:embed="rId1"/>
          <a:srcRect l="0" r="0" t="0" b="0"/>
          <a:stretch/>
        </p:blipFill>
        <p:spPr>
          <a:xfrm>
            <a:off x="4953000" y="0"/>
            <a:ext cx="4191000" cy="5143500"/>
          </a:xfrm>
          <a:prstGeom prst="rect">
            <a:avLst/>
          </a:prstGeom>
        </p:spPr>
      </p:pic>
      <p:sp>
        <p:nvSpPr>
          <p:cNvPr id="5" name="Text 2"/>
          <p:cNvSpPr/>
          <p:nvPr/>
        </p:nvSpPr>
        <p:spPr>
          <a:xfrm>
            <a:off x="571500" y="695325"/>
            <a:ext cx="4095750" cy="2000250"/>
          </a:xfrm>
          <a:prstGeom prst="rect">
            <a:avLst/>
          </a:prstGeom>
          <a:noFill/>
          <a:ln/>
        </p:spPr>
        <p:txBody>
          <a:bodyPr wrap="square" lIns="0" tIns="0" rIns="0" bIns="0" rtlCol="0" anchor="ctr" vert="horz"/>
          <a:lstStyle/>
          <a:p>
            <a:pPr algn="l" indent="0" marL="0">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基于椭球法与仿射算术的鲁棒模拟电路尺寸设计</a:t>
            </a:r>
            <a:endParaRPr lang="en-US" sz="3700" dirty="0"/>
          </a:p>
        </p:txBody>
      </p:sp>
      <p:sp>
        <p:nvSpPr>
          <p:cNvPr id="6" name="Text 3"/>
          <p:cNvSpPr/>
          <p:nvPr/>
        </p:nvSpPr>
        <p:spPr>
          <a:xfrm>
            <a:off x="571500" y="2790825"/>
            <a:ext cx="4095750" cy="533400"/>
          </a:xfrm>
          <a:prstGeom prst="rect">
            <a:avLst/>
          </a:prstGeom>
          <a:noFill/>
          <a:ln/>
        </p:spPr>
        <p:txBody>
          <a:bodyPr wrap="square" lIns="0" tIns="0" rIns="0" bIns="0" rtlCol="0" anchor="ctr" vert="horz"/>
          <a:lstStyle/>
          <a:p>
            <a:pPr algn="l" indent="0" marL="0">
              <a:lnSpc>
                <a:spcPts val="2100"/>
              </a:lnSpc>
              <a:buNone/>
            </a:pPr>
            <a:r>
              <a:rPr lang="en-US" sz="1500" dirty="0">
                <a:solidFill>
                  <a:srgbClr val="002973"/>
                </a:solidFill>
                <a:latin typeface="Microsoft YaHei" pitchFamily="34" charset="0"/>
                <a:ea typeface="Microsoft YaHei" pitchFamily="34" charset="-122"/>
                <a:cs typeface="Microsoft YaHei" pitchFamily="34" charset="-120"/>
              </a:rPr>
              <a:t>介绍结合椭球法与仿射算术优化模拟电路尺寸的新方法</a:t>
            </a:r>
            <a:endParaRPr lang="en-US" sz="1500" dirty="0"/>
          </a:p>
        </p:txBody>
      </p:sp>
      <p:sp>
        <p:nvSpPr>
          <p:cNvPr id="7" name="Text 4"/>
          <p:cNvSpPr/>
          <p:nvPr/>
        </p:nvSpPr>
        <p:spPr>
          <a:xfrm>
            <a:off x="571500" y="4410075"/>
            <a:ext cx="4095750" cy="161925"/>
          </a:xfrm>
          <a:prstGeom prst="rect">
            <a:avLst/>
          </a:prstGeom>
          <a:noFill/>
          <a:ln/>
        </p:spPr>
        <p:txBody>
          <a:bodyPr wrap="square" lIns="0" tIns="0" rIns="0" bIns="0" rtlCol="0" anchor="ctr" vert="horz"/>
          <a:lstStyle/>
          <a:p>
            <a:pPr algn="l" indent="0" marL="0">
              <a:lnSpc>
                <a:spcPts val="1200"/>
              </a:lnSpc>
              <a:buNone/>
            </a:pPr>
            <a:r>
              <a:rPr lang="en-US" sz="900" dirty="0">
                <a:solidFill>
                  <a:srgbClr val="002973"/>
                </a:solidFill>
                <a:latin typeface="Microsoft YaHei" pitchFamily="34" charset="0"/>
                <a:ea typeface="Microsoft YaHei" pitchFamily="34" charset="-122"/>
                <a:cs typeface="Microsoft YaHei" pitchFamily="34" charset="-120"/>
              </a:rPr>
              <a:t>通义智能PPT</a:t>
            </a:r>
            <a:endParaRPr lang="en-US" sz="9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9144000" cy="51816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基本概念</a:t>
            </a:r>
            <a:endParaRPr lang="en-US" sz="2200" dirty="0"/>
          </a:p>
        </p:txBody>
      </p:sp>
      <p:sp>
        <p:nvSpPr>
          <p:cNvPr id="4" name="Text 2"/>
          <p:cNvSpPr/>
          <p:nvPr/>
        </p:nvSpPr>
        <p:spPr>
          <a:xfrm>
            <a:off x="571500" y="1028700"/>
            <a:ext cx="4095750"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5048250" y="0"/>
            <a:ext cx="4095750" cy="5181600"/>
          </a:xfrm>
          <a:prstGeom prst="rect">
            <a:avLst/>
          </a:prstGeom>
          <a:solidFill>
            <a:srgbClr val="F7F8FC"/>
          </a:solidFill>
          <a:ln/>
        </p:spPr>
      </p:sp>
      <p:pic>
        <p:nvPicPr>
          <p:cNvPr id="6" name="Image 0" descr="preencoded.png">    </p:cNvPr>
          <p:cNvPicPr>
            <a:picLocks noChangeAspect="1"/>
          </p:cNvPicPr>
          <p:nvPr/>
        </p:nvPicPr>
        <p:blipFill>
          <a:blip r:embed="rId1"/>
          <a:srcRect l="0" r="0" t="24858" b="24858"/>
          <a:stretch/>
        </p:blipFill>
        <p:spPr>
          <a:xfrm>
            <a:off x="0" y="2071688"/>
            <a:ext cx="5048250" cy="2538413"/>
          </a:xfrm>
          <a:prstGeom prst="rect">
            <a:avLst/>
          </a:prstGeom>
        </p:spPr>
      </p:pic>
      <p:sp>
        <p:nvSpPr>
          <p:cNvPr id="7" name="Shape 4"/>
          <p:cNvSpPr/>
          <p:nvPr/>
        </p:nvSpPr>
        <p:spPr>
          <a:xfrm>
            <a:off x="5619750" y="571500"/>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5691188" y="642938"/>
            <a:ext cx="190500" cy="190500"/>
          </a:xfrm>
          <a:prstGeom prst="rect">
            <a:avLst/>
          </a:prstGeom>
        </p:spPr>
      </p:pic>
      <p:sp>
        <p:nvSpPr>
          <p:cNvPr id="9" name="Text 5"/>
          <p:cNvSpPr/>
          <p:nvPr/>
        </p:nvSpPr>
        <p:spPr>
          <a:xfrm>
            <a:off x="6138863" y="571500"/>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椭球法起源</a:t>
            </a:r>
            <a:endParaRPr lang="en-US" sz="1300" dirty="0"/>
          </a:p>
        </p:txBody>
      </p:sp>
      <p:sp>
        <p:nvSpPr>
          <p:cNvPr id="10" name="Text 6"/>
          <p:cNvSpPr/>
          <p:nvPr/>
        </p:nvSpPr>
        <p:spPr>
          <a:xfrm>
            <a:off x="6138863" y="890587"/>
            <a:ext cx="242887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椭球法源于解决线性规划问题，后扩展至处理更广泛的凸优化问题，尤其适用于非光滑或准凸函数。</a:t>
            </a:r>
            <a:endParaRPr lang="en-US" sz="900" dirty="0"/>
          </a:p>
        </p:txBody>
      </p:sp>
      <p:sp>
        <p:nvSpPr>
          <p:cNvPr id="11" name="Shape 7"/>
          <p:cNvSpPr/>
          <p:nvPr/>
        </p:nvSpPr>
        <p:spPr>
          <a:xfrm>
            <a:off x="5619750" y="1843088"/>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5691188" y="1914525"/>
            <a:ext cx="190500" cy="190500"/>
          </a:xfrm>
          <a:prstGeom prst="rect">
            <a:avLst/>
          </a:prstGeom>
        </p:spPr>
      </p:pic>
      <p:sp>
        <p:nvSpPr>
          <p:cNvPr id="13" name="Text 8"/>
          <p:cNvSpPr/>
          <p:nvPr/>
        </p:nvSpPr>
        <p:spPr>
          <a:xfrm>
            <a:off x="6138863" y="1843088"/>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核心思想</a:t>
            </a:r>
            <a:endParaRPr lang="en-US" sz="1300" dirty="0"/>
          </a:p>
        </p:txBody>
      </p:sp>
      <p:sp>
        <p:nvSpPr>
          <p:cNvPr id="14" name="Text 9"/>
          <p:cNvSpPr/>
          <p:nvPr/>
        </p:nvSpPr>
        <p:spPr>
          <a:xfrm>
            <a:off x="6138863" y="2162175"/>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通过一系列迭代，利用椭球逼近可行区域，逐步缩小搜索范围，直至找到最优解。</a:t>
            </a:r>
            <a:endParaRPr lang="en-US" sz="900" dirty="0"/>
          </a:p>
        </p:txBody>
      </p:sp>
      <p:sp>
        <p:nvSpPr>
          <p:cNvPr id="15" name="Shape 10"/>
          <p:cNvSpPr/>
          <p:nvPr/>
        </p:nvSpPr>
        <p:spPr>
          <a:xfrm>
            <a:off x="5619750" y="2924175"/>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5691188" y="2995613"/>
            <a:ext cx="190500" cy="190500"/>
          </a:xfrm>
          <a:prstGeom prst="rect">
            <a:avLst/>
          </a:prstGeom>
        </p:spPr>
      </p:pic>
      <p:sp>
        <p:nvSpPr>
          <p:cNvPr id="17" name="Text 11"/>
          <p:cNvSpPr/>
          <p:nvPr/>
        </p:nvSpPr>
        <p:spPr>
          <a:xfrm>
            <a:off x="6138863" y="2924175"/>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初始设定</a:t>
            </a:r>
            <a:endParaRPr lang="en-US" sz="1300" dirty="0"/>
          </a:p>
        </p:txBody>
      </p:sp>
      <p:sp>
        <p:nvSpPr>
          <p:cNvPr id="18" name="Text 12"/>
          <p:cNvSpPr/>
          <p:nvPr/>
        </p:nvSpPr>
        <p:spPr>
          <a:xfrm>
            <a:off x="6138863" y="3243263"/>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首先，确定一个足够大的椭球，确保包含整个可行解空间，其中心可能位于可行域内或外。</a:t>
            </a:r>
            <a:endParaRPr lang="en-US" sz="900" dirty="0"/>
          </a:p>
        </p:txBody>
      </p:sp>
      <p:sp>
        <p:nvSpPr>
          <p:cNvPr id="19" name="Shape 13"/>
          <p:cNvSpPr/>
          <p:nvPr/>
        </p:nvSpPr>
        <p:spPr>
          <a:xfrm>
            <a:off x="5619750" y="4005263"/>
            <a:ext cx="333375" cy="333375"/>
          </a:xfrm>
          <a:prstGeom prst="ellipse">
            <a:avLst/>
          </a:prstGeom>
          <a:solidFill>
            <a:srgbClr val="002973"/>
          </a:solidFill>
          <a:ln/>
        </p:spPr>
      </p:sp>
      <p:pic>
        <p:nvPicPr>
          <p:cNvPr id="20" name="Image 4" descr="preencoded.png">    </p:cNvPr>
          <p:cNvPicPr>
            <a:picLocks noChangeAspect="1"/>
          </p:cNvPicPr>
          <p:nvPr/>
        </p:nvPicPr>
        <p:blipFill>
          <a:blip r:embed="rId5"/>
          <a:srcRect l="0" r="0" t="0" b="0"/>
          <a:stretch/>
        </p:blipFill>
        <p:spPr>
          <a:xfrm>
            <a:off x="5691188" y="4076700"/>
            <a:ext cx="190500" cy="190500"/>
          </a:xfrm>
          <a:prstGeom prst="rect">
            <a:avLst/>
          </a:prstGeom>
        </p:spPr>
      </p:pic>
      <p:sp>
        <p:nvSpPr>
          <p:cNvPr id="21" name="Text 14"/>
          <p:cNvSpPr/>
          <p:nvPr/>
        </p:nvSpPr>
        <p:spPr>
          <a:xfrm>
            <a:off x="6138863" y="4005263"/>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迭代过程</a:t>
            </a:r>
            <a:endParaRPr lang="en-US" sz="1300" dirty="0"/>
          </a:p>
        </p:txBody>
      </p:sp>
      <p:sp>
        <p:nvSpPr>
          <p:cNvPr id="22" name="Text 15"/>
          <p:cNvSpPr/>
          <p:nvPr/>
        </p:nvSpPr>
        <p:spPr>
          <a:xfrm>
            <a:off x="6138863" y="4324350"/>
            <a:ext cx="242887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每次迭代，根据当前椭球的边界点构建超平面，将椭球分割，排除不可行部分，更新为体积更小的新椭球。</a:t>
            </a:r>
            <a:endParaRPr lang="en-US" sz="9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算法流程</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初始化阶段</a:t>
            </a:r>
            <a:endParaRPr lang="en-US" sz="1300" dirty="0"/>
          </a:p>
        </p:txBody>
      </p:sp>
      <p:sp>
        <p:nvSpPr>
          <p:cNvPr id="8" name="Text 5"/>
          <p:cNvSpPr/>
          <p:nvPr/>
        </p:nvSpPr>
        <p:spPr>
          <a:xfrm>
            <a:off x="4048125" y="3238500"/>
            <a:ext cx="4524375" cy="190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选择一个足够大的初始椭球，确保包含所有可行解区域。</a:t>
            </a:r>
            <a:endParaRPr lang="en-US" sz="9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仿射算术在优化中的应用</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04 /</a:t>
            </a:r>
            <a:endParaRPr lang="en-US" sz="2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Shape 0"/>
          <p:cNvSpPr/>
          <p:nvPr/>
        </p:nvSpPr>
        <p:spPr>
          <a:xfrm>
            <a:off x="0" y="0"/>
            <a:ext cx="9144000" cy="7019925"/>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仿射算术简介</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7019925"/>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5372100"/>
            <a:ext cx="5715000" cy="1647825"/>
          </a:xfrm>
          <a:prstGeom prst="rect">
            <a:avLst/>
          </a:prstGeom>
        </p:spPr>
      </p:pic>
      <p:pic>
        <p:nvPicPr>
          <p:cNvPr id="7" name="Image 1" descr="preencoded.png">    </p:cNvPr>
          <p:cNvPicPr>
            <a:picLocks noChangeAspect="1"/>
          </p:cNvPicPr>
          <p:nvPr/>
        </p:nvPicPr>
        <p:blipFill>
          <a:blip r:embed="rId2"/>
          <a:srcRect l="32361" r="32361" t="0" b="0"/>
          <a:stretch/>
        </p:blipFill>
        <p:spPr>
          <a:xfrm>
            <a:off x="6667500" y="0"/>
            <a:ext cx="2476500" cy="7019925"/>
          </a:xfrm>
          <a:prstGeom prst="rect">
            <a:avLst/>
          </a:prstGeom>
        </p:spPr>
      </p:pic>
      <p:sp>
        <p:nvSpPr>
          <p:cNvPr id="8"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仿射算术起源</a:t>
            </a:r>
            <a:endParaRPr lang="en-US" sz="1300" dirty="0"/>
          </a:p>
        </p:txBody>
      </p:sp>
      <p:sp>
        <p:nvSpPr>
          <p:cNvPr id="9" name="Text 5"/>
          <p:cNvSpPr/>
          <p:nvPr/>
        </p:nvSpPr>
        <p:spPr>
          <a:xfrm>
            <a:off x="3795713" y="890587"/>
            <a:ext cx="252412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仿射算术源自区间算术，旨在克服区间算术的误差过估问题，通过跟踪变量间的相关性来提高精度。</a:t>
            </a:r>
            <a:endParaRPr lang="en-US" sz="900" dirty="0"/>
          </a:p>
        </p:txBody>
      </p:sp>
      <p:sp>
        <p:nvSpPr>
          <p:cNvPr id="10" name="Text 6"/>
          <p:cNvSpPr/>
          <p:nvPr/>
        </p:nvSpPr>
        <p:spPr>
          <a:xfrm>
            <a:off x="3795713" y="1652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核心概念</a:t>
            </a:r>
            <a:endParaRPr lang="en-US" sz="1300" dirty="0"/>
          </a:p>
        </p:txBody>
      </p:sp>
      <p:sp>
        <p:nvSpPr>
          <p:cNvPr id="11" name="Text 7"/>
          <p:cNvSpPr/>
          <p:nvPr/>
        </p:nvSpPr>
        <p:spPr>
          <a:xfrm>
            <a:off x="3795713" y="1971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在仿射算术中，每个量被表示为一个仿射形式，包含一个常数项和多个与全局变量（噪声符号）相乘的系数。</a:t>
            </a:r>
            <a:endParaRPr lang="en-US" sz="900" dirty="0"/>
          </a:p>
        </p:txBody>
      </p:sp>
      <p:sp>
        <p:nvSpPr>
          <p:cNvPr id="12" name="Text 8"/>
          <p:cNvSpPr/>
          <p:nvPr/>
        </p:nvSpPr>
        <p:spPr>
          <a:xfrm>
            <a:off x="3795713" y="29241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误差控制</a:t>
            </a:r>
            <a:endParaRPr lang="en-US" sz="1300" dirty="0"/>
          </a:p>
        </p:txBody>
      </p:sp>
      <p:sp>
        <p:nvSpPr>
          <p:cNvPr id="13" name="Text 9"/>
          <p:cNvSpPr/>
          <p:nvPr/>
        </p:nvSpPr>
        <p:spPr>
          <a:xfrm>
            <a:off x="3795713" y="324326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通过共享噪声符号，仿射算术能够精确控制计算过程中的误差累积，避免了区间算术中常见的过度保守估计。</a:t>
            </a:r>
            <a:endParaRPr lang="en-US" sz="900" dirty="0"/>
          </a:p>
        </p:txBody>
      </p:sp>
      <p:sp>
        <p:nvSpPr>
          <p:cNvPr id="14" name="Text 10"/>
          <p:cNvSpPr/>
          <p:nvPr/>
        </p:nvSpPr>
        <p:spPr>
          <a:xfrm>
            <a:off x="3795713" y="419576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应用优势</a:t>
            </a:r>
            <a:endParaRPr lang="en-US" sz="1300" dirty="0"/>
          </a:p>
        </p:txBody>
      </p:sp>
      <p:sp>
        <p:nvSpPr>
          <p:cNvPr id="15" name="Text 11"/>
          <p:cNvSpPr/>
          <p:nvPr/>
        </p:nvSpPr>
        <p:spPr>
          <a:xfrm>
            <a:off x="3795713" y="451485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仿射算术不仅用于分析，还参与优化过程，特别是在处理过程变化时，能有效找到子梯度，提升优化效率。</a:t>
            </a:r>
            <a:endParaRPr lang="en-US" sz="9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误差估计改进</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pic>
        <p:nvPicPr>
          <p:cNvPr id="5" name="Image 0" descr="preencoded.png">    </p:cNvPr>
          <p:cNvPicPr>
            <a:picLocks noChangeAspect="1"/>
          </p:cNvPicPr>
          <p:nvPr/>
        </p:nvPicPr>
        <p:blipFill>
          <a:blip r:embed="rId1"/>
          <a:srcRect l="0" r="0" t="29245" b="29245"/>
          <a:stretch/>
        </p:blipFill>
        <p:spPr>
          <a:xfrm>
            <a:off x="571500" y="3524250"/>
            <a:ext cx="2524125" cy="1047750"/>
          </a:xfrm>
          <a:prstGeom prst="roundRect">
            <a:avLst>
              <a:gd name="adj" fmla="val 1820"/>
            </a:avLst>
          </a:prstGeom>
        </p:spPr>
      </p:pic>
      <p:pic>
        <p:nvPicPr>
          <p:cNvPr id="6" name="Image 1" descr="preencoded.png">    </p:cNvPr>
          <p:cNvPicPr>
            <a:picLocks noChangeAspect="1"/>
          </p:cNvPicPr>
          <p:nvPr/>
        </p:nvPicPr>
        <p:blipFill>
          <a:blip r:embed="rId2"/>
          <a:srcRect l="0" r="0" t="0" b="0"/>
          <a:stretch/>
        </p:blipFill>
        <p:spPr>
          <a:xfrm>
            <a:off x="3714750" y="0"/>
            <a:ext cx="5429250" cy="5143500"/>
          </a:xfrm>
          <a:prstGeom prst="rect">
            <a:avLst/>
          </a:prstGeom>
        </p:spPr>
      </p:pic>
      <p:sp>
        <p:nvSpPr>
          <p:cNvPr id="7" name="Shape 3"/>
          <p:cNvSpPr/>
          <p:nvPr/>
        </p:nvSpPr>
        <p:spPr>
          <a:xfrm>
            <a:off x="5476875" y="1628775"/>
            <a:ext cx="3667125" cy="3514725"/>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区间算术局限性</a:t>
            </a:r>
            <a:endParaRPr lang="en-US" sz="1300" dirty="0"/>
          </a:p>
        </p:txBody>
      </p:sp>
      <p:sp>
        <p:nvSpPr>
          <p:cNvPr id="9" name="Text 5"/>
          <p:cNvSpPr/>
          <p:nvPr/>
        </p:nvSpPr>
        <p:spPr>
          <a:xfrm>
            <a:off x="571500" y="2352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传统区间算术在处理不确定性时，常导致结果范围过宽，无法精确反映变量间的相关性，影响优化精度。</a:t>
            </a:r>
            <a:endParaRPr lang="en-US" sz="900" dirty="0"/>
          </a:p>
        </p:txBody>
      </p:sp>
      <p:sp>
        <p:nvSpPr>
          <p:cNvPr id="10" name="Text 6"/>
          <p:cNvSpPr/>
          <p:nvPr/>
        </p:nvSpPr>
        <p:spPr>
          <a:xfrm>
            <a:off x="6048375" y="202882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仿射算术引入</a:t>
            </a:r>
            <a:endParaRPr lang="en-US" sz="1300" dirty="0"/>
          </a:p>
        </p:txBody>
      </p:sp>
      <p:sp>
        <p:nvSpPr>
          <p:cNvPr id="11" name="Text 7"/>
          <p:cNvSpPr/>
          <p:nvPr/>
        </p:nvSpPr>
        <p:spPr>
          <a:xfrm>
            <a:off x="6048375" y="234791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通过引入仿射算术，利用噪声符号追踪变量间的相关性，有效减少误差估计的过度保守，提升优化效率。</a:t>
            </a:r>
            <a:endParaRPr lang="en-US" sz="900" dirty="0"/>
          </a:p>
        </p:txBody>
      </p:sp>
      <p:sp>
        <p:nvSpPr>
          <p:cNvPr id="12" name="Text 8"/>
          <p:cNvSpPr/>
          <p:nvPr/>
        </p:nvSpPr>
        <p:spPr>
          <a:xfrm>
            <a:off x="6048375" y="330041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误差控制优化</a:t>
            </a:r>
            <a:endParaRPr lang="en-US" sz="1300" dirty="0"/>
          </a:p>
        </p:txBody>
      </p:sp>
      <p:sp>
        <p:nvSpPr>
          <p:cNvPr id="13" name="Text 9"/>
          <p:cNvSpPr/>
          <p:nvPr/>
        </p:nvSpPr>
        <p:spPr>
          <a:xfrm>
            <a:off x="6048375" y="361950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仿射算术在每一步计算中保留变量间关系，避免了区间算术的误差累积，实现更精确的误差控制和性能预测。</a:t>
            </a:r>
            <a:endParaRPr lang="en-US" sz="9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719263"/>
          </a:xfrm>
          <a:prstGeom prst="rect">
            <a:avLst/>
          </a:prstGeom>
          <a:solidFill>
            <a:srgbClr val="FFFFFF"/>
          </a:solidFill>
          <a:ln/>
        </p:spPr>
      </p:sp>
      <p:sp>
        <p:nvSpPr>
          <p:cNvPr id="4" name="Shape 1"/>
          <p:cNvSpPr/>
          <p:nvPr/>
        </p:nvSpPr>
        <p:spPr>
          <a:xfrm>
            <a:off x="571500" y="3000375"/>
            <a:ext cx="2590800" cy="2433638"/>
          </a:xfrm>
          <a:prstGeom prst="rect">
            <a:avLst/>
          </a:prstGeom>
          <a:solidFill>
            <a:srgbClr val="F7F8FC"/>
          </a:solidFill>
          <a:ln/>
        </p:spPr>
      </p:sp>
      <p:sp>
        <p:nvSpPr>
          <p:cNvPr id="5" name="Text 2"/>
          <p:cNvSpPr/>
          <p:nvPr/>
        </p:nvSpPr>
        <p:spPr>
          <a:xfrm>
            <a:off x="952500" y="3948113"/>
            <a:ext cx="1828800" cy="120015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案例分析：CMOS运算放大器设计</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05 /</a:t>
            </a:r>
            <a:endParaRPr lang="en-US" sz="2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sp>
        <p:nvSpPr>
          <p:cNvPr id="2" name="Shape 0"/>
          <p:cNvSpPr/>
          <p:nvPr/>
        </p:nvSpPr>
        <p:spPr>
          <a:xfrm>
            <a:off x="0" y="0"/>
            <a:ext cx="9144000" cy="70199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设计规格</a:t>
            </a:r>
            <a:endParaRPr lang="en-US" sz="2200" dirty="0"/>
          </a:p>
        </p:txBody>
      </p:sp>
      <p:sp>
        <p:nvSpPr>
          <p:cNvPr id="4" name="Text 2"/>
          <p:cNvSpPr/>
          <p:nvPr/>
        </p:nvSpPr>
        <p:spPr>
          <a:xfrm>
            <a:off x="571500" y="1028700"/>
            <a:ext cx="51339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305050"/>
            <a:ext cx="9144000" cy="4143375"/>
          </a:xfrm>
          <a:prstGeom prst="rect">
            <a:avLst/>
          </a:prstGeom>
          <a:solidFill>
            <a:srgbClr val="F7F8FC"/>
          </a:solidFill>
          <a:ln/>
        </p:spPr>
      </p:sp>
      <p:pic>
        <p:nvPicPr>
          <p:cNvPr id="6" name="Image 0" descr="preencoded.png">    </p:cNvPr>
          <p:cNvPicPr>
            <a:picLocks noChangeAspect="1"/>
          </p:cNvPicPr>
          <p:nvPr/>
        </p:nvPicPr>
        <p:blipFill>
          <a:blip r:embed="rId1"/>
          <a:srcRect l="27843" r="27843" t="0" b="0"/>
          <a:stretch/>
        </p:blipFill>
        <p:spPr>
          <a:xfrm>
            <a:off x="6286500" y="0"/>
            <a:ext cx="2857500" cy="64484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关键参数</a:t>
            </a:r>
            <a:endParaRPr lang="en-US" sz="1300" dirty="0"/>
          </a:p>
        </p:txBody>
      </p:sp>
      <p:sp>
        <p:nvSpPr>
          <p:cNvPr id="10" name="Text 6"/>
          <p:cNvSpPr/>
          <p:nvPr/>
        </p:nvSpPr>
        <p:spPr>
          <a:xfrm>
            <a:off x="571500" y="3586163"/>
            <a:ext cx="2381250"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CMOS运算放大器的关键性能指标包括：共模输入电压范围、输出电压摆幅、开环增益、单位增益带宽、相位裕度、共模抑制比、转换速率、功耗、芯片总面积等。</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设计约束</a:t>
            </a:r>
            <a:endParaRPr lang="en-US" sz="1300" dirty="0"/>
          </a:p>
        </p:txBody>
      </p:sp>
      <p:sp>
        <p:nvSpPr>
          <p:cNvPr id="14" name="Text 9"/>
          <p:cNvSpPr/>
          <p:nvPr/>
        </p:nvSpPr>
        <p:spPr>
          <a:xfrm>
            <a:off x="3333750" y="3586163"/>
            <a:ext cx="2381250"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设计必须满足严格的规格要求，如开环增益需达到80dB以上，单位增益频率至少60MHz，相位裕度不低于60度，同时确保在工艺参数变化下的稳定性和产量。</a:t>
            </a:r>
            <a:endParaRPr lang="en-US" sz="900" dirty="0"/>
          </a:p>
        </p:txBody>
      </p:sp>
      <p:sp>
        <p:nvSpPr>
          <p:cNvPr id="15" name="Shape 10"/>
          <p:cNvSpPr/>
          <p:nvPr/>
        </p:nvSpPr>
        <p:spPr>
          <a:xfrm>
            <a:off x="571500" y="4729163"/>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642938" y="4800600"/>
            <a:ext cx="190500" cy="190500"/>
          </a:xfrm>
          <a:prstGeom prst="rect">
            <a:avLst/>
          </a:prstGeom>
        </p:spPr>
      </p:pic>
      <p:sp>
        <p:nvSpPr>
          <p:cNvPr id="17" name="Text 11"/>
          <p:cNvSpPr/>
          <p:nvPr/>
        </p:nvSpPr>
        <p:spPr>
          <a:xfrm>
            <a:off x="571500" y="53054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优化目标</a:t>
            </a:r>
            <a:endParaRPr lang="en-US" sz="1300" dirty="0"/>
          </a:p>
        </p:txBody>
      </p:sp>
      <p:sp>
        <p:nvSpPr>
          <p:cNvPr id="18" name="Text 12"/>
          <p:cNvSpPr/>
          <p:nvPr/>
        </p:nvSpPr>
        <p:spPr>
          <a:xfrm>
            <a:off x="571500" y="56245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在满足所有规格的前提下，最大化单位增益频率，同时考虑工艺参数的不确定性，确保设计的鲁棒性。</a:t>
            </a:r>
            <a:endParaRPr lang="en-US" sz="900" dirty="0"/>
          </a:p>
        </p:txBody>
      </p:sp>
      <p:sp>
        <p:nvSpPr>
          <p:cNvPr id="19" name="Shape 13"/>
          <p:cNvSpPr/>
          <p:nvPr/>
        </p:nvSpPr>
        <p:spPr>
          <a:xfrm>
            <a:off x="3333750" y="4729163"/>
            <a:ext cx="333375" cy="333375"/>
          </a:xfrm>
          <a:prstGeom prst="ellipse">
            <a:avLst/>
          </a:prstGeom>
          <a:solidFill>
            <a:srgbClr val="002973"/>
          </a:solidFill>
          <a:ln/>
        </p:spPr>
      </p:sp>
      <p:pic>
        <p:nvPicPr>
          <p:cNvPr id="20" name="Image 4" descr="preencoded.png">    </p:cNvPr>
          <p:cNvPicPr>
            <a:picLocks noChangeAspect="1"/>
          </p:cNvPicPr>
          <p:nvPr/>
        </p:nvPicPr>
        <p:blipFill>
          <a:blip r:embed="rId5"/>
          <a:srcRect l="0" r="0" t="0" b="0"/>
          <a:stretch/>
        </p:blipFill>
        <p:spPr>
          <a:xfrm>
            <a:off x="3405187" y="4800600"/>
            <a:ext cx="190500" cy="190500"/>
          </a:xfrm>
          <a:prstGeom prst="rect">
            <a:avLst/>
          </a:prstGeom>
        </p:spPr>
      </p:pic>
      <p:sp>
        <p:nvSpPr>
          <p:cNvPr id="21" name="Text 14"/>
          <p:cNvSpPr/>
          <p:nvPr/>
        </p:nvSpPr>
        <p:spPr>
          <a:xfrm>
            <a:off x="3333750" y="53054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工艺参数</a:t>
            </a:r>
            <a:endParaRPr lang="en-US" sz="1300" dirty="0"/>
          </a:p>
        </p:txBody>
      </p:sp>
      <p:sp>
        <p:nvSpPr>
          <p:cNvPr id="22" name="Text 15"/>
          <p:cNvSpPr/>
          <p:nvPr/>
        </p:nvSpPr>
        <p:spPr>
          <a:xfrm>
            <a:off x="3333750" y="5624513"/>
            <a:ext cx="2381250"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考虑阈电压、横向扩散长度、栅氧化层厚度及电源电压的工艺变化，确保设计在这些参数波动下仍能符合规格。</a:t>
            </a:r>
            <a:endParaRPr lang="en-US" sz="9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571500" y="571500"/>
            <a:ext cx="4095750"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结果验证</a:t>
            </a:r>
            <a:endParaRPr lang="en-US" sz="2200" dirty="0"/>
          </a:p>
        </p:txBody>
      </p:sp>
      <p:sp>
        <p:nvSpPr>
          <p:cNvPr id="4" name="Text 2"/>
          <p:cNvSpPr/>
          <p:nvPr/>
        </p:nvSpPr>
        <p:spPr>
          <a:xfrm>
            <a:off x="571500" y="1028700"/>
            <a:ext cx="4095750"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5048250" y="0"/>
            <a:ext cx="4095750" cy="5143500"/>
          </a:xfrm>
          <a:prstGeom prst="rect">
            <a:avLst/>
          </a:prstGeom>
          <a:solidFill>
            <a:srgbClr val="F7F8FC"/>
          </a:solidFill>
          <a:ln/>
        </p:spPr>
      </p:sp>
      <p:pic>
        <p:nvPicPr>
          <p:cNvPr id="6" name="Image 0" descr="preencoded.png">    </p:cNvPr>
          <p:cNvPicPr>
            <a:picLocks noChangeAspect="1"/>
          </p:cNvPicPr>
          <p:nvPr/>
        </p:nvPicPr>
        <p:blipFill>
          <a:blip r:embed="rId1"/>
          <a:srcRect l="0" r="0" t="24858" b="24858"/>
          <a:stretch/>
        </p:blipFill>
        <p:spPr>
          <a:xfrm>
            <a:off x="0" y="2071688"/>
            <a:ext cx="5048250" cy="2538413"/>
          </a:xfrm>
          <a:prstGeom prst="rect">
            <a:avLst/>
          </a:prstGeom>
        </p:spPr>
      </p:pic>
      <p:sp>
        <p:nvSpPr>
          <p:cNvPr id="7" name="Shape 4"/>
          <p:cNvSpPr/>
          <p:nvPr/>
        </p:nvSpPr>
        <p:spPr>
          <a:xfrm>
            <a:off x="5619750" y="571500"/>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5691188" y="642938"/>
            <a:ext cx="190500" cy="190500"/>
          </a:xfrm>
          <a:prstGeom prst="rect">
            <a:avLst/>
          </a:prstGeom>
        </p:spPr>
      </p:pic>
      <p:sp>
        <p:nvSpPr>
          <p:cNvPr id="9" name="Text 5"/>
          <p:cNvSpPr/>
          <p:nvPr/>
        </p:nvSpPr>
        <p:spPr>
          <a:xfrm>
            <a:off x="6138863" y="571500"/>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参数优化</a:t>
            </a:r>
            <a:endParaRPr lang="en-US" sz="1300" dirty="0"/>
          </a:p>
        </p:txBody>
      </p:sp>
      <p:sp>
        <p:nvSpPr>
          <p:cNvPr id="10" name="Text 6"/>
          <p:cNvSpPr/>
          <p:nvPr/>
        </p:nvSpPr>
        <p:spPr>
          <a:xfrm>
            <a:off x="6138863" y="890587"/>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通过我们的方法，即使考虑工艺变化，电路仍能满足所有规格要求。</a:t>
            </a:r>
            <a:endParaRPr lang="en-US" sz="900" dirty="0"/>
          </a:p>
        </p:txBody>
      </p:sp>
      <p:sp>
        <p:nvSpPr>
          <p:cNvPr id="11" name="Shape 7"/>
          <p:cNvSpPr/>
          <p:nvPr/>
        </p:nvSpPr>
        <p:spPr>
          <a:xfrm>
            <a:off x="5619750" y="1652588"/>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5691188" y="1724025"/>
            <a:ext cx="190500" cy="190500"/>
          </a:xfrm>
          <a:prstGeom prst="rect">
            <a:avLst/>
          </a:prstGeom>
        </p:spPr>
      </p:pic>
      <p:sp>
        <p:nvSpPr>
          <p:cNvPr id="13" name="Text 8"/>
          <p:cNvSpPr/>
          <p:nvPr/>
        </p:nvSpPr>
        <p:spPr>
          <a:xfrm>
            <a:off x="6138863" y="1652588"/>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性能对比</a:t>
            </a:r>
            <a:endParaRPr lang="en-US" sz="1300" dirty="0"/>
          </a:p>
        </p:txBody>
      </p:sp>
      <p:sp>
        <p:nvSpPr>
          <p:cNvPr id="14" name="Text 9"/>
          <p:cNvSpPr/>
          <p:nvPr/>
        </p:nvSpPr>
        <p:spPr>
          <a:xfrm>
            <a:off x="6138863" y="1971675"/>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与标准设计相比，优化后的设计在面积、增益、带宽等方面表现相当或更优。</a:t>
            </a:r>
            <a:endParaRPr lang="en-US" sz="900" dirty="0"/>
          </a:p>
        </p:txBody>
      </p:sp>
      <p:sp>
        <p:nvSpPr>
          <p:cNvPr id="15" name="Shape 10"/>
          <p:cNvSpPr/>
          <p:nvPr/>
        </p:nvSpPr>
        <p:spPr>
          <a:xfrm>
            <a:off x="5619750" y="2733675"/>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5691188" y="2805113"/>
            <a:ext cx="190500" cy="190500"/>
          </a:xfrm>
          <a:prstGeom prst="rect">
            <a:avLst/>
          </a:prstGeom>
        </p:spPr>
      </p:pic>
      <p:sp>
        <p:nvSpPr>
          <p:cNvPr id="17" name="Text 11"/>
          <p:cNvSpPr/>
          <p:nvPr/>
        </p:nvSpPr>
        <p:spPr>
          <a:xfrm>
            <a:off x="6138863" y="2733675"/>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仿真验证</a:t>
            </a:r>
            <a:endParaRPr lang="en-US" sz="1300" dirty="0"/>
          </a:p>
        </p:txBody>
      </p:sp>
      <p:sp>
        <p:nvSpPr>
          <p:cNvPr id="18" name="Text 12"/>
          <p:cNvSpPr/>
          <p:nvPr/>
        </p:nvSpPr>
        <p:spPr>
          <a:xfrm>
            <a:off x="6138863" y="3052763"/>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HSPICE仿真结果证实，优化设计在工艺参数变化范围内保持稳定性能。</a:t>
            </a:r>
            <a:endParaRPr lang="en-US" sz="900" dirty="0"/>
          </a:p>
        </p:txBody>
      </p:sp>
      <p:sp>
        <p:nvSpPr>
          <p:cNvPr id="19" name="Shape 13"/>
          <p:cNvSpPr/>
          <p:nvPr/>
        </p:nvSpPr>
        <p:spPr>
          <a:xfrm>
            <a:off x="5619750" y="3814763"/>
            <a:ext cx="333375" cy="333375"/>
          </a:xfrm>
          <a:prstGeom prst="ellipse">
            <a:avLst/>
          </a:prstGeom>
          <a:solidFill>
            <a:srgbClr val="002973"/>
          </a:solidFill>
          <a:ln/>
        </p:spPr>
      </p:sp>
      <p:pic>
        <p:nvPicPr>
          <p:cNvPr id="20" name="Image 4" descr="preencoded.png">    </p:cNvPr>
          <p:cNvPicPr>
            <a:picLocks noChangeAspect="1"/>
          </p:cNvPicPr>
          <p:nvPr/>
        </p:nvPicPr>
        <p:blipFill>
          <a:blip r:embed="rId5"/>
          <a:srcRect l="0" r="0" t="0" b="0"/>
          <a:stretch/>
        </p:blipFill>
        <p:spPr>
          <a:xfrm>
            <a:off x="5691188" y="3886200"/>
            <a:ext cx="190500" cy="190500"/>
          </a:xfrm>
          <a:prstGeom prst="rect">
            <a:avLst/>
          </a:prstGeom>
        </p:spPr>
      </p:pic>
      <p:sp>
        <p:nvSpPr>
          <p:cNvPr id="21" name="Text 14"/>
          <p:cNvSpPr/>
          <p:nvPr/>
        </p:nvSpPr>
        <p:spPr>
          <a:xfrm>
            <a:off x="6138863" y="3814763"/>
            <a:ext cx="24288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效率评估</a:t>
            </a:r>
            <a:endParaRPr lang="en-US" sz="1300" dirty="0"/>
          </a:p>
        </p:txBody>
      </p:sp>
      <p:sp>
        <p:nvSpPr>
          <p:cNvPr id="22" name="Text 15"/>
          <p:cNvSpPr/>
          <p:nvPr/>
        </p:nvSpPr>
        <p:spPr>
          <a:xfrm>
            <a:off x="6138863" y="4133850"/>
            <a:ext cx="242887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每个案例在2.4GHz Intel Pentium IV上解决时间不到一秒，证明方法高效。</a:t>
            </a:r>
            <a:endParaRPr lang="en-US" sz="9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1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结论与未来工作</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06 /</a:t>
            </a:r>
            <a:endParaRPr lang="en-US" sz="24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19">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方法总结</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椭球法优势</a:t>
            </a:r>
            <a:endParaRPr lang="en-US" sz="1300" dirty="0"/>
          </a:p>
        </p:txBody>
      </p:sp>
      <p:sp>
        <p:nvSpPr>
          <p:cNvPr id="8" name="Text 5"/>
          <p:cNvSpPr/>
          <p:nvPr/>
        </p:nvSpPr>
        <p:spPr>
          <a:xfrm>
            <a:off x="4048125" y="3238500"/>
            <a:ext cx="4524375" cy="190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椭球法有效逼近可行区域，确保设计空间边界，提高优化效率。</a:t>
            </a:r>
            <a:endParaRPr lang="en-US" sz="9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0" y="0"/>
            <a:ext cx="2952750" cy="5143500"/>
          </a:xfrm>
          <a:prstGeom prst="rect">
            <a:avLst/>
          </a:prstGeom>
        </p:spPr>
      </p:pic>
      <p:sp>
        <p:nvSpPr>
          <p:cNvPr id="4" name="Text 1"/>
          <p:cNvSpPr/>
          <p:nvPr/>
        </p:nvSpPr>
        <p:spPr>
          <a:xfrm>
            <a:off x="571500" y="3433763"/>
            <a:ext cx="1857375"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FFFFFF"/>
                </a:solidFill>
                <a:latin typeface="Microsoft YaHei" pitchFamily="34" charset="0"/>
                <a:ea typeface="Microsoft YaHei" pitchFamily="34" charset="-122"/>
                <a:cs typeface="Microsoft YaHei" pitchFamily="34" charset="-120"/>
              </a:rPr>
              <a:t>content</a:t>
            </a:r>
            <a:endParaRPr lang="en-US" sz="3700" dirty="0"/>
          </a:p>
        </p:txBody>
      </p:sp>
      <p:sp>
        <p:nvSpPr>
          <p:cNvPr id="5" name="Text 2"/>
          <p:cNvSpPr/>
          <p:nvPr/>
        </p:nvSpPr>
        <p:spPr>
          <a:xfrm>
            <a:off x="571500" y="4176713"/>
            <a:ext cx="180975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FFFFFF"/>
                </a:solidFill>
                <a:latin typeface="Microsoft YaHei" pitchFamily="34" charset="0"/>
                <a:ea typeface="Microsoft YaHei" pitchFamily="34" charset="-122"/>
                <a:cs typeface="Microsoft YaHei" pitchFamily="34" charset="-120"/>
              </a:rPr>
              <a:t>目录</a:t>
            </a:r>
            <a:endParaRPr lang="en-US" sz="2200" dirty="0"/>
          </a:p>
        </p:txBody>
      </p:sp>
      <p:sp>
        <p:nvSpPr>
          <p:cNvPr id="6" name="Text 3"/>
          <p:cNvSpPr/>
          <p:nvPr/>
        </p:nvSpPr>
        <p:spPr>
          <a:xfrm>
            <a:off x="4286250" y="6881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01</a:t>
            </a:r>
            <a:endParaRPr lang="en-US" sz="1800" dirty="0"/>
          </a:p>
        </p:txBody>
      </p:sp>
      <p:sp>
        <p:nvSpPr>
          <p:cNvPr id="7" name="Text 4"/>
          <p:cNvSpPr/>
          <p:nvPr/>
        </p:nvSpPr>
        <p:spPr>
          <a:xfrm>
            <a:off x="4752975" y="7453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引言</a:t>
            </a:r>
            <a:endParaRPr lang="en-US" sz="1200" dirty="0"/>
          </a:p>
        </p:txBody>
      </p:sp>
      <p:sp>
        <p:nvSpPr>
          <p:cNvPr id="8" name="Text 5"/>
          <p:cNvSpPr/>
          <p:nvPr/>
        </p:nvSpPr>
        <p:spPr>
          <a:xfrm>
            <a:off x="4752975" y="9929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9" name="Text 6"/>
          <p:cNvSpPr/>
          <p:nvPr/>
        </p:nvSpPr>
        <p:spPr>
          <a:xfrm>
            <a:off x="4286250" y="13168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02</a:t>
            </a:r>
            <a:endParaRPr lang="en-US" sz="1800" dirty="0"/>
          </a:p>
        </p:txBody>
      </p:sp>
      <p:sp>
        <p:nvSpPr>
          <p:cNvPr id="10" name="Text 7"/>
          <p:cNvSpPr/>
          <p:nvPr/>
        </p:nvSpPr>
        <p:spPr>
          <a:xfrm>
            <a:off x="4752975" y="13739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几何编程在凸形式中的应用</a:t>
            </a:r>
            <a:endParaRPr lang="en-US" sz="1200" dirty="0"/>
          </a:p>
        </p:txBody>
      </p:sp>
      <p:sp>
        <p:nvSpPr>
          <p:cNvPr id="11" name="Text 8"/>
          <p:cNvSpPr/>
          <p:nvPr/>
        </p:nvSpPr>
        <p:spPr>
          <a:xfrm>
            <a:off x="4752975" y="16216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2" name="Text 9"/>
          <p:cNvSpPr/>
          <p:nvPr/>
        </p:nvSpPr>
        <p:spPr>
          <a:xfrm>
            <a:off x="4286250" y="19454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03</a:t>
            </a:r>
            <a:endParaRPr lang="en-US" sz="1800" dirty="0"/>
          </a:p>
        </p:txBody>
      </p:sp>
      <p:sp>
        <p:nvSpPr>
          <p:cNvPr id="13" name="Text 10"/>
          <p:cNvSpPr/>
          <p:nvPr/>
        </p:nvSpPr>
        <p:spPr>
          <a:xfrm>
            <a:off x="4752975" y="20026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椭球法原理</a:t>
            </a:r>
            <a:endParaRPr lang="en-US" sz="1200" dirty="0"/>
          </a:p>
        </p:txBody>
      </p:sp>
      <p:sp>
        <p:nvSpPr>
          <p:cNvPr id="14" name="Text 11"/>
          <p:cNvSpPr/>
          <p:nvPr/>
        </p:nvSpPr>
        <p:spPr>
          <a:xfrm>
            <a:off x="4752975" y="22502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5" name="Text 12"/>
          <p:cNvSpPr/>
          <p:nvPr/>
        </p:nvSpPr>
        <p:spPr>
          <a:xfrm>
            <a:off x="4286250" y="25741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04</a:t>
            </a:r>
            <a:endParaRPr lang="en-US" sz="1800" dirty="0"/>
          </a:p>
        </p:txBody>
      </p:sp>
      <p:sp>
        <p:nvSpPr>
          <p:cNvPr id="16" name="Text 13"/>
          <p:cNvSpPr/>
          <p:nvPr/>
        </p:nvSpPr>
        <p:spPr>
          <a:xfrm>
            <a:off x="4752975" y="26312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仿射算术在优化中的应用</a:t>
            </a:r>
            <a:endParaRPr lang="en-US" sz="1200" dirty="0"/>
          </a:p>
        </p:txBody>
      </p:sp>
      <p:sp>
        <p:nvSpPr>
          <p:cNvPr id="17" name="Text 14"/>
          <p:cNvSpPr/>
          <p:nvPr/>
        </p:nvSpPr>
        <p:spPr>
          <a:xfrm>
            <a:off x="4752975" y="28789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18" name="Text 15"/>
          <p:cNvSpPr/>
          <p:nvPr/>
        </p:nvSpPr>
        <p:spPr>
          <a:xfrm>
            <a:off x="4286250" y="320278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05</a:t>
            </a:r>
            <a:endParaRPr lang="en-US" sz="1800" dirty="0"/>
          </a:p>
        </p:txBody>
      </p:sp>
      <p:sp>
        <p:nvSpPr>
          <p:cNvPr id="19" name="Text 16"/>
          <p:cNvSpPr/>
          <p:nvPr/>
        </p:nvSpPr>
        <p:spPr>
          <a:xfrm>
            <a:off x="4752975" y="325993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案例分析：CMOS运算放大器设计</a:t>
            </a:r>
            <a:endParaRPr lang="en-US" sz="1200" dirty="0"/>
          </a:p>
        </p:txBody>
      </p:sp>
      <p:sp>
        <p:nvSpPr>
          <p:cNvPr id="20" name="Text 17"/>
          <p:cNvSpPr/>
          <p:nvPr/>
        </p:nvSpPr>
        <p:spPr>
          <a:xfrm>
            <a:off x="4752975" y="350758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
        <p:nvSpPr>
          <p:cNvPr id="21" name="Text 18"/>
          <p:cNvSpPr/>
          <p:nvPr/>
        </p:nvSpPr>
        <p:spPr>
          <a:xfrm>
            <a:off x="4286250" y="3831431"/>
            <a:ext cx="352425" cy="333375"/>
          </a:xfrm>
          <a:prstGeom prst="rect">
            <a:avLst/>
          </a:prstGeom>
          <a:noFill/>
          <a:ln/>
        </p:spPr>
        <p:txBody>
          <a:bodyPr wrap="square" lIns="0" tIns="0" rIns="0" bIns="0" rtlCol="0" anchor="ctr" vert="horz"/>
          <a:lstStyle/>
          <a:p>
            <a:pPr algn="l" indent="0" marL="0">
              <a:lnSpc>
                <a:spcPts val="3000"/>
              </a:lnSpc>
              <a:buNone/>
            </a:pPr>
            <a:r>
              <a:rPr lang="en-US" sz="1800" b="1" dirty="0">
                <a:solidFill>
                  <a:srgbClr val="002973"/>
                </a:solidFill>
                <a:latin typeface="Microsoft YaHei" pitchFamily="34" charset="0"/>
                <a:ea typeface="Microsoft YaHei" pitchFamily="34" charset="-122"/>
                <a:cs typeface="Microsoft YaHei" pitchFamily="34" charset="-120"/>
              </a:rPr>
              <a:t>06</a:t>
            </a:r>
            <a:endParaRPr lang="en-US" sz="1800" dirty="0"/>
          </a:p>
        </p:txBody>
      </p:sp>
      <p:sp>
        <p:nvSpPr>
          <p:cNvPr id="22" name="Text 19"/>
          <p:cNvSpPr/>
          <p:nvPr/>
        </p:nvSpPr>
        <p:spPr>
          <a:xfrm>
            <a:off x="4752975" y="3888581"/>
            <a:ext cx="3057525" cy="209550"/>
          </a:xfrm>
          <a:prstGeom prst="rect">
            <a:avLst/>
          </a:prstGeom>
          <a:noFill/>
          <a:ln/>
        </p:spPr>
        <p:txBody>
          <a:bodyPr wrap="square" lIns="0" tIns="0" rIns="0" bIns="0" rtlCol="0" anchor="ctr" vert="horz"/>
          <a:lstStyle/>
          <a:p>
            <a:pPr algn="l" indent="0" marL="0">
              <a:lnSpc>
                <a:spcPts val="1600"/>
              </a:lnSpc>
              <a:buNone/>
            </a:pPr>
            <a:r>
              <a:rPr lang="en-US" sz="1200" b="1" dirty="0">
                <a:solidFill>
                  <a:srgbClr val="002973"/>
                </a:solidFill>
                <a:latin typeface="Microsoft YaHei" pitchFamily="34" charset="0"/>
                <a:ea typeface="Microsoft YaHei" pitchFamily="34" charset="-122"/>
                <a:cs typeface="Microsoft YaHei" pitchFamily="34" charset="-120"/>
              </a:rPr>
              <a:t>结论与未来工作</a:t>
            </a:r>
            <a:endParaRPr lang="en-US" sz="1200" dirty="0"/>
          </a:p>
        </p:txBody>
      </p:sp>
      <p:sp>
        <p:nvSpPr>
          <p:cNvPr id="23" name="Text 20"/>
          <p:cNvSpPr/>
          <p:nvPr/>
        </p:nvSpPr>
        <p:spPr>
          <a:xfrm>
            <a:off x="4752975" y="4136231"/>
            <a:ext cx="3057525" cy="209550"/>
          </a:xfrm>
          <a:prstGeom prst="rect">
            <a:avLst/>
          </a:prstGeom>
          <a:noFill/>
          <a:ln/>
        </p:spPr>
        <p:txBody>
          <a:bodyPr wrap="square" lIns="0" tIns="0" rIns="0" bIns="0" rtlCol="0" anchor="ctr" vert="horz"/>
          <a:lstStyle/>
          <a:p>
            <a:pPr algn="l" indent="0" marL="0">
              <a:lnSpc>
                <a:spcPts val="1600"/>
              </a:lnSpc>
              <a:buNone/>
            </a:pPr>
            <a:endParaRPr lang="en-US" sz="10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20">
    <p:spTree>
      <p:nvGrpSpPr>
        <p:cNvPr id="1" name=""/>
        <p:cNvGrpSpPr/>
        <p:nvPr/>
      </p:nvGrpSpPr>
      <p:grpSpPr>
        <a:xfrm>
          <a:off x="0" y="0"/>
          <a:ext cx="0" cy="0"/>
          <a:chOff x="0" y="0"/>
          <a:chExt cx="0" cy="0"/>
        </a:xfrm>
      </p:grpSpPr>
      <p:sp>
        <p:nvSpPr>
          <p:cNvPr id="2" name="Shape 0"/>
          <p:cNvSpPr/>
          <p:nvPr/>
        </p:nvSpPr>
        <p:spPr>
          <a:xfrm>
            <a:off x="0" y="0"/>
            <a:ext cx="9144000" cy="6829425"/>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研究展望</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6829425"/>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5181600"/>
            <a:ext cx="5715000" cy="1647825"/>
          </a:xfrm>
          <a:prstGeom prst="rect">
            <a:avLst/>
          </a:prstGeom>
        </p:spPr>
      </p:pic>
      <p:pic>
        <p:nvPicPr>
          <p:cNvPr id="7" name="Image 1" descr="preencoded.png">    </p:cNvPr>
          <p:cNvPicPr>
            <a:picLocks noChangeAspect="1"/>
          </p:cNvPicPr>
          <p:nvPr/>
        </p:nvPicPr>
        <p:blipFill>
          <a:blip r:embed="rId2"/>
          <a:srcRect l="31869" r="31869" t="0" b="0"/>
          <a:stretch/>
        </p:blipFill>
        <p:spPr>
          <a:xfrm>
            <a:off x="6667500" y="0"/>
            <a:ext cx="2476500" cy="6829425"/>
          </a:xfrm>
          <a:prstGeom prst="rect">
            <a:avLst/>
          </a:prstGeom>
        </p:spPr>
      </p:pic>
      <p:sp>
        <p:nvSpPr>
          <p:cNvPr id="8"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方法推广</a:t>
            </a:r>
            <a:endParaRPr lang="en-US" sz="1300" dirty="0"/>
          </a:p>
        </p:txBody>
      </p:sp>
      <p:sp>
        <p:nvSpPr>
          <p:cNvPr id="9" name="Text 5"/>
          <p:cNvSpPr/>
          <p:nvPr/>
        </p:nvSpPr>
        <p:spPr>
          <a:xfrm>
            <a:off x="3795713" y="890587"/>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将本研究的椭球法与仿射算术结合策略推广至更广泛的电路类型和复杂度，如RF电路和混合信号电路的设计优化。</a:t>
            </a:r>
            <a:endParaRPr lang="en-US" sz="900" dirty="0"/>
          </a:p>
        </p:txBody>
      </p:sp>
      <p:sp>
        <p:nvSpPr>
          <p:cNvPr id="10" name="Text 6"/>
          <p:cNvSpPr/>
          <p:nvPr/>
        </p:nvSpPr>
        <p:spPr>
          <a:xfrm>
            <a:off x="3795713" y="18430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算法优化</a:t>
            </a:r>
            <a:endParaRPr lang="en-US" sz="1300" dirty="0"/>
          </a:p>
        </p:txBody>
      </p:sp>
      <p:sp>
        <p:nvSpPr>
          <p:cNvPr id="11" name="Text 7"/>
          <p:cNvSpPr/>
          <p:nvPr/>
        </p:nvSpPr>
        <p:spPr>
          <a:xfrm>
            <a:off x="3795713" y="2162175"/>
            <a:ext cx="252412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持续优化算法效率，探索并行计算和分布式处理技术，以加速大规模电路设计的优化过程。</a:t>
            </a:r>
            <a:endParaRPr lang="en-US" sz="900" dirty="0"/>
          </a:p>
        </p:txBody>
      </p:sp>
      <p:sp>
        <p:nvSpPr>
          <p:cNvPr id="12" name="Text 8"/>
          <p:cNvSpPr/>
          <p:nvPr/>
        </p:nvSpPr>
        <p:spPr>
          <a:xfrm>
            <a:off x="3795713" y="29241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不确定性模型</a:t>
            </a:r>
            <a:endParaRPr lang="en-US" sz="1300" dirty="0"/>
          </a:p>
        </p:txBody>
      </p:sp>
      <p:sp>
        <p:nvSpPr>
          <p:cNvPr id="13" name="Text 9"/>
          <p:cNvSpPr/>
          <p:nvPr/>
        </p:nvSpPr>
        <p:spPr>
          <a:xfrm>
            <a:off x="3795713" y="3243263"/>
            <a:ext cx="2524125" cy="381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深入研究不确定性模型，开发更精确的过程参数变化模型，提高电路设计对制造变异性的适应能力。</a:t>
            </a:r>
            <a:endParaRPr lang="en-US" sz="900" dirty="0"/>
          </a:p>
        </p:txBody>
      </p:sp>
      <p:sp>
        <p:nvSpPr>
          <p:cNvPr id="14" name="Text 10"/>
          <p:cNvSpPr/>
          <p:nvPr/>
        </p:nvSpPr>
        <p:spPr>
          <a:xfrm>
            <a:off x="3795713" y="400526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工业合作</a:t>
            </a:r>
            <a:endParaRPr lang="en-US" sz="1300" dirty="0"/>
          </a:p>
        </p:txBody>
      </p:sp>
      <p:sp>
        <p:nvSpPr>
          <p:cNvPr id="15" name="Text 11"/>
          <p:cNvSpPr/>
          <p:nvPr/>
        </p:nvSpPr>
        <p:spPr>
          <a:xfrm>
            <a:off x="3795713" y="432435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加强与集成电路设计企业的合作，将研究成果转化为实际设计工具，提升芯片设计的鲁棒性和生产良率。</a:t>
            </a:r>
            <a:endParaRPr lang="en-US" sz="9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21">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pic>
        <p:nvPicPr>
          <p:cNvPr id="3" name="Image 0" descr="preencoded.png">    </p:cNvPr>
          <p:cNvPicPr>
            <a:picLocks noChangeAspect="1"/>
          </p:cNvPicPr>
          <p:nvPr/>
        </p:nvPicPr>
        <p:blipFill>
          <a:blip r:embed="rId1"/>
          <a:srcRect l="0" r="0" t="0" b="0"/>
          <a:stretch/>
        </p:blipFill>
        <p:spPr>
          <a:xfrm>
            <a:off x="571500" y="2000250"/>
            <a:ext cx="8001000" cy="2381250"/>
          </a:xfrm>
          <a:prstGeom prst="rect">
            <a:avLst/>
          </a:prstGeom>
        </p:spPr>
      </p:pic>
      <p:sp>
        <p:nvSpPr>
          <p:cNvPr id="4" name="Text 1"/>
          <p:cNvSpPr/>
          <p:nvPr/>
        </p:nvSpPr>
        <p:spPr>
          <a:xfrm>
            <a:off x="571500" y="571500"/>
            <a:ext cx="8001000" cy="666750"/>
          </a:xfrm>
          <a:prstGeom prst="rect">
            <a:avLst/>
          </a:prstGeom>
          <a:noFill/>
          <a:ln/>
        </p:spPr>
        <p:txBody>
          <a:bodyPr wrap="square" lIns="0" tIns="0" rIns="0" bIns="0" rtlCol="0" anchor="ctr" vert="horz"/>
          <a:lstStyle/>
          <a:p>
            <a:pPr algn="l" indent="0" marL="0">
              <a:lnSpc>
                <a:spcPts val="5200"/>
              </a:lnSpc>
              <a:buNone/>
            </a:pPr>
            <a:r>
              <a:rPr lang="en-US" sz="3700" b="1" dirty="0">
                <a:solidFill>
                  <a:srgbClr val="002973"/>
                </a:solidFill>
                <a:latin typeface="Microsoft YaHei" pitchFamily="34" charset="0"/>
                <a:ea typeface="Microsoft YaHei" pitchFamily="34" charset="-122"/>
                <a:cs typeface="Microsoft YaHei" pitchFamily="34" charset="-120"/>
              </a:rPr>
              <a:t>THANKS</a:t>
            </a:r>
            <a:endParaRPr lang="en-US" sz="3700" dirty="0"/>
          </a:p>
        </p:txBody>
      </p:sp>
      <p:sp>
        <p:nvSpPr>
          <p:cNvPr id="5" name="Text 2"/>
          <p:cNvSpPr/>
          <p:nvPr/>
        </p:nvSpPr>
        <p:spPr>
          <a:xfrm>
            <a:off x="571500" y="1047750"/>
            <a:ext cx="8001000" cy="400050"/>
          </a:xfrm>
          <a:prstGeom prst="rect">
            <a:avLst/>
          </a:prstGeom>
          <a:noFill/>
          <a:ln/>
        </p:spPr>
        <p:txBody>
          <a:bodyPr wrap="square" lIns="0" tIns="0" rIns="0" bIns="0" rtlCol="0" anchor="ctr" vert="horz"/>
          <a:lstStyle/>
          <a:p>
            <a:pPr algn="l" indent="0" marL="0">
              <a:lnSpc>
                <a:spcPts val="3100"/>
              </a:lnSpc>
              <a:buNone/>
            </a:pPr>
            <a:endParaRPr lang="en-US" sz="2200" dirty="0"/>
          </a:p>
        </p:txBody>
      </p:sp>
      <p:sp>
        <p:nvSpPr>
          <p:cNvPr id="6" name="Text 3"/>
          <p:cNvSpPr/>
          <p:nvPr/>
        </p:nvSpPr>
        <p:spPr>
          <a:xfrm>
            <a:off x="571500" y="4686300"/>
            <a:ext cx="8001000" cy="219075"/>
          </a:xfrm>
          <a:prstGeom prst="rect">
            <a:avLst/>
          </a:prstGeom>
          <a:noFill/>
          <a:ln/>
        </p:spPr>
        <p:txBody>
          <a:bodyPr wrap="square" lIns="0" tIns="0" rIns="0" bIns="0" rtlCol="0" anchor="ctr" vert="horz"/>
          <a:lstStyle/>
          <a:p>
            <a:pPr algn="ctr" indent="0" marL="0">
              <a:lnSpc>
                <a:spcPts val="1700"/>
              </a:lnSpc>
              <a:buNone/>
            </a:pPr>
            <a:r>
              <a:rPr lang="en-US" sz="1200" dirty="0">
                <a:solidFill>
                  <a:srgbClr val="666666"/>
                </a:solidFill>
                <a:latin typeface="Microsoft YaHei" pitchFamily="34" charset="0"/>
                <a:ea typeface="Microsoft YaHei" pitchFamily="34" charset="-122"/>
                <a:cs typeface="Microsoft YaHei" pitchFamily="34" charset="-120"/>
              </a:rPr>
              <a:t>PPT内容由通义AI生成，访问tongyi.ai智能生成更多PPT</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引言</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01 /</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9144000" cy="5143500"/>
          </a:xfrm>
          <a:prstGeom prst="rect">
            <a:avLst/>
          </a:prstGeom>
          <a:solidFill>
            <a:srgbClr val="FFFFFF"/>
          </a:solidFill>
          <a:ln/>
        </p:spPr>
      </p:sp>
      <p:sp>
        <p:nvSpPr>
          <p:cNvPr id="3" name="Text 1"/>
          <p:cNvSpPr/>
          <p:nvPr/>
        </p:nvSpPr>
        <p:spPr>
          <a:xfrm>
            <a:off x="4048125" y="571500"/>
            <a:ext cx="45243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问题背景</a:t>
            </a:r>
            <a:endParaRPr lang="en-US" sz="2200" dirty="0"/>
          </a:p>
        </p:txBody>
      </p:sp>
      <p:sp>
        <p:nvSpPr>
          <p:cNvPr id="4" name="Text 2"/>
          <p:cNvSpPr/>
          <p:nvPr/>
        </p:nvSpPr>
        <p:spPr>
          <a:xfrm>
            <a:off x="4048125" y="1028700"/>
            <a:ext cx="45243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762250"/>
            <a:ext cx="9144000" cy="2381250"/>
          </a:xfrm>
          <a:prstGeom prst="rect">
            <a:avLst/>
          </a:prstGeom>
          <a:solidFill>
            <a:srgbClr val="F7F8FC"/>
          </a:solidFill>
          <a:ln/>
        </p:spPr>
      </p:sp>
      <p:pic>
        <p:nvPicPr>
          <p:cNvPr id="6" name="Image 0" descr="preencoded.png">    </p:cNvPr>
          <p:cNvPicPr>
            <a:picLocks noChangeAspect="1"/>
          </p:cNvPicPr>
          <p:nvPr/>
        </p:nvPicPr>
        <p:blipFill>
          <a:blip r:embed="rId1"/>
          <a:srcRect l="17188" r="17188" t="0" b="0"/>
          <a:stretch/>
        </p:blipFill>
        <p:spPr>
          <a:xfrm>
            <a:off x="571500" y="0"/>
            <a:ext cx="3000375" cy="4572000"/>
          </a:xfrm>
          <a:prstGeom prst="rect">
            <a:avLst/>
          </a:prstGeom>
        </p:spPr>
      </p:pic>
      <p:sp>
        <p:nvSpPr>
          <p:cNvPr id="7" name="Text 4"/>
          <p:cNvSpPr/>
          <p:nvPr/>
        </p:nvSpPr>
        <p:spPr>
          <a:xfrm>
            <a:off x="4048125" y="2919412"/>
            <a:ext cx="452437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模拟电路设计挑战</a:t>
            </a:r>
            <a:endParaRPr lang="en-US" sz="1300" dirty="0"/>
          </a:p>
        </p:txBody>
      </p:sp>
      <p:sp>
        <p:nvSpPr>
          <p:cNvPr id="8" name="Text 5"/>
          <p:cNvSpPr/>
          <p:nvPr/>
        </p:nvSpPr>
        <p:spPr>
          <a:xfrm>
            <a:off x="4048125" y="3238500"/>
            <a:ext cx="4524375" cy="190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模拟电路设计面临过程参数变化的挑战，需确保电路在各种条件下性能稳定。</a:t>
            </a:r>
            <a:endParaRPr lang="en-US" sz="9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9144000" cy="5938838"/>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研究动机</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3462338" y="0"/>
            <a:ext cx="3190875" cy="5938838"/>
          </a:xfrm>
          <a:prstGeom prst="rect">
            <a:avLst/>
          </a:prstGeom>
          <a:solidFill>
            <a:srgbClr val="F7F8FC"/>
          </a:solidFill>
          <a:ln/>
        </p:spPr>
      </p:sp>
      <p:pic>
        <p:nvPicPr>
          <p:cNvPr id="6" name="Image 0" descr="preencoded.png">    </p:cNvPr>
          <p:cNvPicPr>
            <a:picLocks noChangeAspect="1"/>
          </p:cNvPicPr>
          <p:nvPr/>
        </p:nvPicPr>
        <p:blipFill>
          <a:blip r:embed="rId1"/>
          <a:srcRect l="0" r="0" t="0" b="0"/>
          <a:stretch/>
        </p:blipFill>
        <p:spPr>
          <a:xfrm>
            <a:off x="0" y="4291013"/>
            <a:ext cx="5715000" cy="1647825"/>
          </a:xfrm>
          <a:prstGeom prst="rect">
            <a:avLst/>
          </a:prstGeom>
        </p:spPr>
      </p:pic>
      <p:pic>
        <p:nvPicPr>
          <p:cNvPr id="7" name="Image 1" descr="preencoded.png">    </p:cNvPr>
          <p:cNvPicPr>
            <a:picLocks noChangeAspect="1"/>
          </p:cNvPicPr>
          <p:nvPr/>
        </p:nvPicPr>
        <p:blipFill>
          <a:blip r:embed="rId2"/>
          <a:srcRect l="29150" r="29150" t="0" b="0"/>
          <a:stretch/>
        </p:blipFill>
        <p:spPr>
          <a:xfrm>
            <a:off x="6667500" y="0"/>
            <a:ext cx="2476500" cy="5938838"/>
          </a:xfrm>
          <a:prstGeom prst="rect">
            <a:avLst/>
          </a:prstGeom>
        </p:spPr>
      </p:pic>
      <p:sp>
        <p:nvSpPr>
          <p:cNvPr id="8" name="Text 4"/>
          <p:cNvSpPr/>
          <p:nvPr/>
        </p:nvSpPr>
        <p:spPr>
          <a:xfrm>
            <a:off x="3795713" y="5715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工业需求</a:t>
            </a:r>
            <a:endParaRPr lang="en-US" sz="1300" dirty="0"/>
          </a:p>
        </p:txBody>
      </p:sp>
      <p:sp>
        <p:nvSpPr>
          <p:cNvPr id="9" name="Text 5"/>
          <p:cNvSpPr/>
          <p:nvPr/>
        </p:nvSpPr>
        <p:spPr>
          <a:xfrm>
            <a:off x="3795713" y="890587"/>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现代工业对模拟电路设计提出了高精度与高鲁棒性的双重挑战，特别是在面对工艺参数变化时，传统设计方法难以满足需求。</a:t>
            </a:r>
            <a:endParaRPr lang="en-US" sz="900" dirty="0"/>
          </a:p>
        </p:txBody>
      </p:sp>
      <p:sp>
        <p:nvSpPr>
          <p:cNvPr id="10" name="Text 6"/>
          <p:cNvSpPr/>
          <p:nvPr/>
        </p:nvSpPr>
        <p:spPr>
          <a:xfrm>
            <a:off x="3795713" y="18430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设计挑战</a:t>
            </a:r>
            <a:endParaRPr lang="en-US" sz="1300" dirty="0"/>
          </a:p>
        </p:txBody>
      </p:sp>
      <p:sp>
        <p:nvSpPr>
          <p:cNvPr id="11" name="Text 7"/>
          <p:cNvSpPr/>
          <p:nvPr/>
        </p:nvSpPr>
        <p:spPr>
          <a:xfrm>
            <a:off x="3795713" y="21621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模拟电路尺寸设计需在满足性能规格的同时，考虑制造过程中的不确定性，确保电路在各种条件下稳定运行。</a:t>
            </a:r>
            <a:endParaRPr lang="en-US" sz="900" dirty="0"/>
          </a:p>
        </p:txBody>
      </p:sp>
      <p:sp>
        <p:nvSpPr>
          <p:cNvPr id="12" name="Text 8"/>
          <p:cNvSpPr/>
          <p:nvPr/>
        </p:nvSpPr>
        <p:spPr>
          <a:xfrm>
            <a:off x="3795713" y="311467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研究目标</a:t>
            </a:r>
            <a:endParaRPr lang="en-US" sz="1300" dirty="0"/>
          </a:p>
        </p:txBody>
      </p:sp>
      <p:sp>
        <p:nvSpPr>
          <p:cNvPr id="13" name="Text 9"/>
          <p:cNvSpPr/>
          <p:nvPr/>
        </p:nvSpPr>
        <p:spPr>
          <a:xfrm>
            <a:off x="3795713" y="343376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开发一种结合椭球法与仿射算术的优化策略，以提高模拟电路设计的效率与鲁棒性，适应工艺参数的波动。</a:t>
            </a:r>
            <a:endParaRPr lang="en-US" sz="9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80010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几何编程在凸形式中的应用</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02 /</a:t>
            </a:r>
            <a:endParaRPr 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9144000" cy="6034087"/>
          </a:xfrm>
          <a:prstGeom prst="rect">
            <a:avLst/>
          </a:prstGeom>
          <a:solidFill>
            <a:srgbClr val="FFFFFF"/>
          </a:solidFill>
          <a:ln/>
        </p:spPr>
      </p:sp>
      <p:sp>
        <p:nvSpPr>
          <p:cNvPr id="3" name="Text 1"/>
          <p:cNvSpPr/>
          <p:nvPr/>
        </p:nvSpPr>
        <p:spPr>
          <a:xfrm>
            <a:off x="571500" y="571500"/>
            <a:ext cx="2509838"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几何编程概述</a:t>
            </a:r>
            <a:endParaRPr lang="en-US" sz="2200" dirty="0"/>
          </a:p>
        </p:txBody>
      </p:sp>
      <p:sp>
        <p:nvSpPr>
          <p:cNvPr id="4" name="Text 2"/>
          <p:cNvSpPr/>
          <p:nvPr/>
        </p:nvSpPr>
        <p:spPr>
          <a:xfrm>
            <a:off x="571500" y="1028700"/>
            <a:ext cx="2509838"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pic>
        <p:nvPicPr>
          <p:cNvPr id="5" name="Image 0" descr="preencoded.png">    </p:cNvPr>
          <p:cNvPicPr>
            <a:picLocks noChangeAspect="1"/>
          </p:cNvPicPr>
          <p:nvPr/>
        </p:nvPicPr>
        <p:blipFill>
          <a:blip r:embed="rId1"/>
          <a:srcRect l="0" r="0" t="29245" b="29245"/>
          <a:stretch/>
        </p:blipFill>
        <p:spPr>
          <a:xfrm>
            <a:off x="571500" y="4414838"/>
            <a:ext cx="2524125" cy="1047750"/>
          </a:xfrm>
          <a:prstGeom prst="roundRect">
            <a:avLst>
              <a:gd name="adj" fmla="val 1820"/>
            </a:avLst>
          </a:prstGeom>
        </p:spPr>
      </p:pic>
      <p:pic>
        <p:nvPicPr>
          <p:cNvPr id="6" name="Image 1" descr="preencoded.png">    </p:cNvPr>
          <p:cNvPicPr>
            <a:picLocks noChangeAspect="1"/>
          </p:cNvPicPr>
          <p:nvPr/>
        </p:nvPicPr>
        <p:blipFill>
          <a:blip r:embed="rId2"/>
          <a:srcRect l="7380" r="7380" t="0" b="0"/>
          <a:stretch/>
        </p:blipFill>
        <p:spPr>
          <a:xfrm>
            <a:off x="3714750" y="0"/>
            <a:ext cx="5429250" cy="6034088"/>
          </a:xfrm>
          <a:prstGeom prst="rect">
            <a:avLst/>
          </a:prstGeom>
        </p:spPr>
      </p:pic>
      <p:sp>
        <p:nvSpPr>
          <p:cNvPr id="7" name="Shape 3"/>
          <p:cNvSpPr/>
          <p:nvPr/>
        </p:nvSpPr>
        <p:spPr>
          <a:xfrm>
            <a:off x="5476875" y="1628775"/>
            <a:ext cx="3667125" cy="4405313"/>
          </a:xfrm>
          <a:prstGeom prst="rect">
            <a:avLst/>
          </a:prstGeom>
          <a:solidFill>
            <a:srgbClr val="FFFFFF"/>
          </a:solidFill>
          <a:ln/>
        </p:spPr>
      </p:sp>
      <p:sp>
        <p:nvSpPr>
          <p:cNvPr id="8" name="Text 4"/>
          <p:cNvSpPr/>
          <p:nvPr/>
        </p:nvSpPr>
        <p:spPr>
          <a:xfrm>
            <a:off x="571500" y="2033588"/>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几何编程定义</a:t>
            </a:r>
            <a:endParaRPr lang="en-US" sz="1300" dirty="0"/>
          </a:p>
        </p:txBody>
      </p:sp>
      <p:sp>
        <p:nvSpPr>
          <p:cNvPr id="9" name="Text 5"/>
          <p:cNvSpPr/>
          <p:nvPr/>
        </p:nvSpPr>
        <p:spPr>
          <a:xfrm>
            <a:off x="571500" y="2352675"/>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几何编程是一种特殊的优化问题，其目标函数和约束条件由正多项式和单多项式构成，适用于解决具有乘法和幂次运算的问题。</a:t>
            </a:r>
            <a:endParaRPr lang="en-US" sz="900" dirty="0"/>
          </a:p>
        </p:txBody>
      </p:sp>
      <p:sp>
        <p:nvSpPr>
          <p:cNvPr id="10" name="Text 6"/>
          <p:cNvSpPr/>
          <p:nvPr/>
        </p:nvSpPr>
        <p:spPr>
          <a:xfrm>
            <a:off x="6048375" y="2028825"/>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正多项式与单多项式</a:t>
            </a:r>
            <a:endParaRPr lang="en-US" sz="1300" dirty="0"/>
          </a:p>
        </p:txBody>
      </p:sp>
      <p:sp>
        <p:nvSpPr>
          <p:cNvPr id="11" name="Text 7"/>
          <p:cNvSpPr/>
          <p:nvPr/>
        </p:nvSpPr>
        <p:spPr>
          <a:xfrm>
            <a:off x="6048375" y="2347913"/>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正多项式是n个正实数变量的线性组合，系数非负；单多项式则是正多项式的一种特殊情况，仅含一个非零项。</a:t>
            </a:r>
            <a:endParaRPr lang="en-US" sz="900" dirty="0"/>
          </a:p>
        </p:txBody>
      </p:sp>
      <p:sp>
        <p:nvSpPr>
          <p:cNvPr id="12" name="Text 8"/>
          <p:cNvSpPr/>
          <p:nvPr/>
        </p:nvSpPr>
        <p:spPr>
          <a:xfrm>
            <a:off x="6048375" y="3300413"/>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凸优化转换</a:t>
            </a:r>
            <a:endParaRPr lang="en-US" sz="1300" dirty="0"/>
          </a:p>
        </p:txBody>
      </p:sp>
      <p:sp>
        <p:nvSpPr>
          <p:cNvPr id="13" name="Text 9"/>
          <p:cNvSpPr/>
          <p:nvPr/>
        </p:nvSpPr>
        <p:spPr>
          <a:xfrm>
            <a:off x="6048375" y="3619500"/>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通过取对数变换，将几何编程问题转化为凸优化问题，便于求解全局最优解，同时处理大量并发约束。</a:t>
            </a:r>
            <a:endParaRPr lang="en-US" sz="900" dirty="0"/>
          </a:p>
        </p:txBody>
      </p:sp>
      <p:sp>
        <p:nvSpPr>
          <p:cNvPr id="14" name="Text 10"/>
          <p:cNvSpPr/>
          <p:nvPr/>
        </p:nvSpPr>
        <p:spPr>
          <a:xfrm>
            <a:off x="6048375" y="4572000"/>
            <a:ext cx="2524125"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几何编程优势</a:t>
            </a:r>
            <a:endParaRPr lang="en-US" sz="1300" dirty="0"/>
          </a:p>
        </p:txBody>
      </p:sp>
      <p:sp>
        <p:nvSpPr>
          <p:cNvPr id="15" name="Text 11"/>
          <p:cNvSpPr/>
          <p:nvPr/>
        </p:nvSpPr>
        <p:spPr>
          <a:xfrm>
            <a:off x="6048375" y="4891088"/>
            <a:ext cx="2524125" cy="5715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几何编程能高效找到全局最优解，适用于处理数百变量和数千约束的复杂问题，广泛应用于电路设计、延迟建模等领域。</a:t>
            </a:r>
            <a:endParaRPr lang="en-US" sz="9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9144000" cy="7210425"/>
          </a:xfrm>
          <a:prstGeom prst="rect">
            <a:avLst/>
          </a:prstGeom>
          <a:solidFill>
            <a:srgbClr val="FFFFFF"/>
          </a:solidFill>
          <a:ln/>
        </p:spPr>
      </p:sp>
      <p:sp>
        <p:nvSpPr>
          <p:cNvPr id="3" name="Text 1"/>
          <p:cNvSpPr/>
          <p:nvPr/>
        </p:nvSpPr>
        <p:spPr>
          <a:xfrm>
            <a:off x="571500" y="571500"/>
            <a:ext cx="5133975" cy="400050"/>
          </a:xfrm>
          <a:prstGeom prst="rect">
            <a:avLst/>
          </a:prstGeom>
          <a:noFill/>
          <a:ln/>
        </p:spPr>
        <p:txBody>
          <a:bodyPr wrap="square" lIns="0" tIns="0" rIns="0" bIns="0" rtlCol="0" anchor="ctr" vert="horz"/>
          <a:lstStyle/>
          <a:p>
            <a:pPr algn="l" indent="0" marL="0">
              <a:lnSpc>
                <a:spcPts val="3100"/>
              </a:lnSpc>
              <a:buNone/>
            </a:pPr>
            <a:r>
              <a:rPr lang="en-US" sz="2200" b="1" dirty="0">
                <a:solidFill>
                  <a:srgbClr val="002973"/>
                </a:solidFill>
                <a:latin typeface="Microsoft YaHei" pitchFamily="34" charset="0"/>
                <a:ea typeface="Microsoft YaHei" pitchFamily="34" charset="-122"/>
                <a:cs typeface="Microsoft YaHei" pitchFamily="34" charset="-120"/>
              </a:rPr>
              <a:t>凸优化转换</a:t>
            </a:r>
            <a:endParaRPr lang="en-US" sz="2200" dirty="0"/>
          </a:p>
        </p:txBody>
      </p:sp>
      <p:sp>
        <p:nvSpPr>
          <p:cNvPr id="4" name="Text 2"/>
          <p:cNvSpPr/>
          <p:nvPr/>
        </p:nvSpPr>
        <p:spPr>
          <a:xfrm>
            <a:off x="571500" y="1028700"/>
            <a:ext cx="5133975" cy="266700"/>
          </a:xfrm>
          <a:prstGeom prst="rect">
            <a:avLst/>
          </a:prstGeom>
          <a:noFill/>
          <a:ln/>
        </p:spPr>
        <p:txBody>
          <a:bodyPr wrap="square" lIns="0" tIns="0" rIns="0" bIns="0" rtlCol="0" anchor="ctr" vert="horz"/>
          <a:lstStyle/>
          <a:p>
            <a:pPr algn="l" indent="0" marL="0">
              <a:lnSpc>
                <a:spcPts val="2100"/>
              </a:lnSpc>
              <a:buNone/>
            </a:pPr>
            <a:endParaRPr lang="en-US" sz="1500" dirty="0"/>
          </a:p>
        </p:txBody>
      </p:sp>
      <p:sp>
        <p:nvSpPr>
          <p:cNvPr id="5" name="Shape 3"/>
          <p:cNvSpPr/>
          <p:nvPr/>
        </p:nvSpPr>
        <p:spPr>
          <a:xfrm>
            <a:off x="0" y="2305050"/>
            <a:ext cx="9144000" cy="4333875"/>
          </a:xfrm>
          <a:prstGeom prst="rect">
            <a:avLst/>
          </a:prstGeom>
          <a:solidFill>
            <a:srgbClr val="F7F8FC"/>
          </a:solidFill>
          <a:ln/>
        </p:spPr>
      </p:sp>
      <p:pic>
        <p:nvPicPr>
          <p:cNvPr id="6" name="Image 0" descr="preencoded.png">    </p:cNvPr>
          <p:cNvPicPr>
            <a:picLocks noChangeAspect="1"/>
          </p:cNvPicPr>
          <p:nvPr/>
        </p:nvPicPr>
        <p:blipFill>
          <a:blip r:embed="rId1"/>
          <a:srcRect l="28479" r="28479" t="0" b="0"/>
          <a:stretch/>
        </p:blipFill>
        <p:spPr>
          <a:xfrm>
            <a:off x="6286500" y="0"/>
            <a:ext cx="2857500" cy="6638925"/>
          </a:xfrm>
          <a:prstGeom prst="rect">
            <a:avLst/>
          </a:prstGeom>
        </p:spPr>
      </p:pic>
      <p:sp>
        <p:nvSpPr>
          <p:cNvPr id="7" name="Shape 4"/>
          <p:cNvSpPr/>
          <p:nvPr/>
        </p:nvSpPr>
        <p:spPr>
          <a:xfrm>
            <a:off x="571500" y="2690813"/>
            <a:ext cx="333375" cy="333375"/>
          </a:xfrm>
          <a:prstGeom prst="ellipse">
            <a:avLst/>
          </a:prstGeom>
          <a:solidFill>
            <a:srgbClr val="002973"/>
          </a:solidFill>
          <a:ln/>
        </p:spPr>
      </p:sp>
      <p:pic>
        <p:nvPicPr>
          <p:cNvPr id="8" name="Image 1" descr="preencoded.png">    </p:cNvPr>
          <p:cNvPicPr>
            <a:picLocks noChangeAspect="1"/>
          </p:cNvPicPr>
          <p:nvPr/>
        </p:nvPicPr>
        <p:blipFill>
          <a:blip r:embed="rId2"/>
          <a:srcRect l="0" r="0" t="0" b="0"/>
          <a:stretch/>
        </p:blipFill>
        <p:spPr>
          <a:xfrm>
            <a:off x="642938" y="2762250"/>
            <a:ext cx="190500" cy="190500"/>
          </a:xfrm>
          <a:prstGeom prst="rect">
            <a:avLst/>
          </a:prstGeom>
        </p:spPr>
      </p:pic>
      <p:sp>
        <p:nvSpPr>
          <p:cNvPr id="9" name="Text 5"/>
          <p:cNvSpPr/>
          <p:nvPr/>
        </p:nvSpPr>
        <p:spPr>
          <a:xfrm>
            <a:off x="57150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几何编程转换</a:t>
            </a:r>
            <a:endParaRPr lang="en-US" sz="1300" dirty="0"/>
          </a:p>
        </p:txBody>
      </p:sp>
      <p:sp>
        <p:nvSpPr>
          <p:cNvPr id="10" name="Text 6"/>
          <p:cNvSpPr/>
          <p:nvPr/>
        </p:nvSpPr>
        <p:spPr>
          <a:xfrm>
            <a:off x="571500" y="3586163"/>
            <a:ext cx="2381250"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通过将几何编程问题转换为凸优化问题，我们能够利用高效的全局最优解求解方法。这一转换的关键在于对数变换，将原问题中的变量和函数映射到凸优化的框架下。</a:t>
            </a:r>
            <a:endParaRPr lang="en-US" sz="900" dirty="0"/>
          </a:p>
        </p:txBody>
      </p:sp>
      <p:sp>
        <p:nvSpPr>
          <p:cNvPr id="11" name="Shape 7"/>
          <p:cNvSpPr/>
          <p:nvPr/>
        </p:nvSpPr>
        <p:spPr>
          <a:xfrm>
            <a:off x="3333750" y="2690813"/>
            <a:ext cx="333375" cy="333375"/>
          </a:xfrm>
          <a:prstGeom prst="ellipse">
            <a:avLst/>
          </a:prstGeom>
          <a:solidFill>
            <a:srgbClr val="002973"/>
          </a:solidFill>
          <a:ln/>
        </p:spPr>
      </p:sp>
      <p:pic>
        <p:nvPicPr>
          <p:cNvPr id="12" name="Image 2" descr="preencoded.png">    </p:cNvPr>
          <p:cNvPicPr>
            <a:picLocks noChangeAspect="1"/>
          </p:cNvPicPr>
          <p:nvPr/>
        </p:nvPicPr>
        <p:blipFill>
          <a:blip r:embed="rId3"/>
          <a:srcRect l="0" r="0" t="0" b="0"/>
          <a:stretch/>
        </p:blipFill>
        <p:spPr>
          <a:xfrm>
            <a:off x="3405187" y="2762250"/>
            <a:ext cx="190500" cy="190500"/>
          </a:xfrm>
          <a:prstGeom prst="rect">
            <a:avLst/>
          </a:prstGeom>
        </p:spPr>
      </p:pic>
      <p:sp>
        <p:nvSpPr>
          <p:cNvPr id="13" name="Text 8"/>
          <p:cNvSpPr/>
          <p:nvPr/>
        </p:nvSpPr>
        <p:spPr>
          <a:xfrm>
            <a:off x="3333750" y="326707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对数变换</a:t>
            </a:r>
            <a:endParaRPr lang="en-US" sz="1300" dirty="0"/>
          </a:p>
        </p:txBody>
      </p:sp>
      <p:sp>
        <p:nvSpPr>
          <p:cNvPr id="14" name="Text 9"/>
          <p:cNvSpPr/>
          <p:nvPr/>
        </p:nvSpPr>
        <p:spPr>
          <a:xfrm>
            <a:off x="3333750" y="3586163"/>
            <a:ext cx="2381250"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采用对数变换，将几何编程中的正变量xk转换为yk=log(xk)，从而将原问题转化为凸优化问题。这一变换使得原本复杂的几何编程问题得以简化，便于后续的优化处理。</a:t>
            </a:r>
            <a:endParaRPr lang="en-US" sz="900" dirty="0"/>
          </a:p>
        </p:txBody>
      </p:sp>
      <p:sp>
        <p:nvSpPr>
          <p:cNvPr id="15" name="Shape 10"/>
          <p:cNvSpPr/>
          <p:nvPr/>
        </p:nvSpPr>
        <p:spPr>
          <a:xfrm>
            <a:off x="571500" y="4729163"/>
            <a:ext cx="333375" cy="333375"/>
          </a:xfrm>
          <a:prstGeom prst="ellipse">
            <a:avLst/>
          </a:prstGeom>
          <a:solidFill>
            <a:srgbClr val="002973"/>
          </a:solidFill>
          <a:ln/>
        </p:spPr>
      </p:sp>
      <p:pic>
        <p:nvPicPr>
          <p:cNvPr id="16" name="Image 3" descr="preencoded.png">    </p:cNvPr>
          <p:cNvPicPr>
            <a:picLocks noChangeAspect="1"/>
          </p:cNvPicPr>
          <p:nvPr/>
        </p:nvPicPr>
        <p:blipFill>
          <a:blip r:embed="rId4"/>
          <a:srcRect l="0" r="0" t="0" b="0"/>
          <a:stretch/>
        </p:blipFill>
        <p:spPr>
          <a:xfrm>
            <a:off x="642938" y="4800600"/>
            <a:ext cx="190500" cy="190500"/>
          </a:xfrm>
          <a:prstGeom prst="rect">
            <a:avLst/>
          </a:prstGeom>
        </p:spPr>
      </p:pic>
      <p:sp>
        <p:nvSpPr>
          <p:cNvPr id="17" name="Text 11"/>
          <p:cNvSpPr/>
          <p:nvPr/>
        </p:nvSpPr>
        <p:spPr>
          <a:xfrm>
            <a:off x="571500" y="5305425"/>
            <a:ext cx="2381250" cy="238125"/>
          </a:xfrm>
          <a:prstGeom prst="rect">
            <a:avLst/>
          </a:prstGeom>
          <a:noFill/>
          <a:ln/>
        </p:spPr>
        <p:txBody>
          <a:bodyPr wrap="square" lIns="0" tIns="0" rIns="0" bIns="0" rtlCol="0" anchor="ctr" vert="horz"/>
          <a:lstStyle/>
          <a:p>
            <a:pPr algn="l" indent="0" marL="0">
              <a:lnSpc>
                <a:spcPts val="1800"/>
              </a:lnSpc>
              <a:buNone/>
            </a:pPr>
            <a:r>
              <a:rPr lang="en-US" sz="1300" b="1" dirty="0">
                <a:solidFill>
                  <a:srgbClr val="002973"/>
                </a:solidFill>
                <a:latin typeface="Microsoft YaHei" pitchFamily="34" charset="0"/>
                <a:ea typeface="Microsoft YaHei" pitchFamily="34" charset="-122"/>
                <a:cs typeface="Microsoft YaHei" pitchFamily="34" charset="-120"/>
              </a:rPr>
              <a:t>凸优化形式</a:t>
            </a:r>
            <a:endParaRPr lang="en-US" sz="1300" dirty="0"/>
          </a:p>
        </p:txBody>
      </p:sp>
      <p:sp>
        <p:nvSpPr>
          <p:cNvPr id="18" name="Text 12"/>
          <p:cNvSpPr/>
          <p:nvPr/>
        </p:nvSpPr>
        <p:spPr>
          <a:xfrm>
            <a:off x="571500" y="5624513"/>
            <a:ext cx="2381250" cy="762000"/>
          </a:xfrm>
          <a:prstGeom prst="rect">
            <a:avLst/>
          </a:prstGeom>
          <a:noFill/>
          <a:ln/>
        </p:spPr>
        <p:txBody>
          <a:bodyPr wrap="square" lIns="0" tIns="0" rIns="0" bIns="0" rtlCol="0" anchor="ctr" vert="horz"/>
          <a:lstStyle/>
          <a:p>
            <a:pPr algn="l" indent="0" marL="0">
              <a:lnSpc>
                <a:spcPts val="1500"/>
              </a:lnSpc>
              <a:buNone/>
            </a:pPr>
            <a:r>
              <a:rPr lang="en-US" sz="900" dirty="0">
                <a:solidFill>
                  <a:srgbClr val="6A7D9F"/>
                </a:solidFill>
                <a:latin typeface="Microsoft YaHei" pitchFamily="34" charset="0"/>
                <a:ea typeface="Microsoft YaHei" pitchFamily="34" charset="-122"/>
                <a:cs typeface="Microsoft YaHei" pitchFamily="34" charset="-120"/>
              </a:rPr>
              <a:t>转换后的凸优化问题具有清晰的数学形式，包括最小化目标函数f0(y)以及满足一系列约束条件fi(y)≤0和gj(y)=0。这种形式不仅易于理解和求解，而且能够处理大量的并发约束。</a:t>
            </a:r>
            <a:endParaRPr lang="en-US" sz="9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rcRect l="0" r="0" t="0" b="0"/>
          <a:stretch/>
        </p:blipFill>
        <p:spPr>
          <a:xfrm>
            <a:off x="0" y="0"/>
            <a:ext cx="9144000" cy="3714750"/>
          </a:xfrm>
          <a:prstGeom prst="rect">
            <a:avLst/>
          </a:prstGeom>
        </p:spPr>
      </p:pic>
      <p:sp>
        <p:nvSpPr>
          <p:cNvPr id="3" name="Shape 0"/>
          <p:cNvSpPr/>
          <p:nvPr/>
        </p:nvSpPr>
        <p:spPr>
          <a:xfrm>
            <a:off x="0" y="3714750"/>
            <a:ext cx="9144000" cy="1428750"/>
          </a:xfrm>
          <a:prstGeom prst="rect">
            <a:avLst/>
          </a:prstGeom>
          <a:solidFill>
            <a:srgbClr val="FFFFFF"/>
          </a:solidFill>
          <a:ln/>
        </p:spPr>
      </p:sp>
      <p:sp>
        <p:nvSpPr>
          <p:cNvPr id="4" name="Shape 1"/>
          <p:cNvSpPr/>
          <p:nvPr/>
        </p:nvSpPr>
        <p:spPr>
          <a:xfrm>
            <a:off x="571500" y="3000375"/>
            <a:ext cx="2590800" cy="2143125"/>
          </a:xfrm>
          <a:prstGeom prst="rect">
            <a:avLst/>
          </a:prstGeom>
          <a:solidFill>
            <a:srgbClr val="F7F8FC"/>
          </a:solidFill>
          <a:ln/>
        </p:spPr>
      </p:sp>
      <p:sp>
        <p:nvSpPr>
          <p:cNvPr id="5" name="Text 2"/>
          <p:cNvSpPr/>
          <p:nvPr/>
        </p:nvSpPr>
        <p:spPr>
          <a:xfrm>
            <a:off x="952500" y="3948113"/>
            <a:ext cx="1828800" cy="400050"/>
          </a:xfrm>
          <a:prstGeom prst="rect">
            <a:avLst/>
          </a:prstGeom>
          <a:noFill/>
          <a:ln/>
        </p:spPr>
        <p:txBody>
          <a:bodyPr wrap="square" lIns="0" tIns="0" rIns="0" bIns="0" rtlCol="0" anchor="ctr" vert="horz"/>
          <a:lstStyle/>
          <a:p>
            <a:pPr algn="l" indent="0" marL="0">
              <a:lnSpc>
                <a:spcPts val="3100"/>
              </a:lnSpc>
              <a:buNone/>
            </a:pPr>
            <a:r>
              <a:rPr lang="en-US" sz="2200" dirty="0">
                <a:solidFill>
                  <a:srgbClr val="002973"/>
                </a:solidFill>
                <a:latin typeface="Microsoft YaHei" pitchFamily="34" charset="0"/>
                <a:ea typeface="Microsoft YaHei" pitchFamily="34" charset="-122"/>
                <a:cs typeface="Microsoft YaHei" pitchFamily="34" charset="-120"/>
              </a:rPr>
              <a:t>椭球法原理</a:t>
            </a:r>
            <a:endParaRPr lang="en-US" sz="2200" dirty="0"/>
          </a:p>
        </p:txBody>
      </p:sp>
      <p:sp>
        <p:nvSpPr>
          <p:cNvPr id="6" name="Text 3"/>
          <p:cNvSpPr/>
          <p:nvPr/>
        </p:nvSpPr>
        <p:spPr>
          <a:xfrm>
            <a:off x="3543300" y="4000500"/>
            <a:ext cx="5029200" cy="190500"/>
          </a:xfrm>
          <a:prstGeom prst="rect">
            <a:avLst/>
          </a:prstGeom>
          <a:noFill/>
          <a:ln/>
        </p:spPr>
        <p:txBody>
          <a:bodyPr wrap="square" lIns="0" tIns="0" rIns="0" bIns="0" rtlCol="0" anchor="ctr" vert="horz"/>
          <a:lstStyle/>
          <a:p>
            <a:pPr algn="l" indent="0" marL="0">
              <a:lnSpc>
                <a:spcPts val="1500"/>
              </a:lnSpc>
              <a:buNone/>
            </a:pPr>
            <a:endParaRPr lang="en-US" sz="900" dirty="0"/>
          </a:p>
        </p:txBody>
      </p:sp>
      <p:sp>
        <p:nvSpPr>
          <p:cNvPr id="7" name="Text 4"/>
          <p:cNvSpPr/>
          <p:nvPr/>
        </p:nvSpPr>
        <p:spPr>
          <a:xfrm>
            <a:off x="952500" y="3476625"/>
            <a:ext cx="1828800" cy="438150"/>
          </a:xfrm>
          <a:prstGeom prst="rect">
            <a:avLst/>
          </a:prstGeom>
          <a:noFill/>
          <a:ln/>
        </p:spPr>
        <p:txBody>
          <a:bodyPr wrap="square" lIns="0" tIns="0" rIns="0" bIns="0" rtlCol="0" anchor="ctr" vert="horz"/>
          <a:lstStyle/>
          <a:p>
            <a:pPr algn="l" indent="0" marL="0">
              <a:lnSpc>
                <a:spcPts val="3400"/>
              </a:lnSpc>
              <a:buNone/>
            </a:pPr>
            <a:r>
              <a:rPr lang="en-US" sz="2400" b="1" dirty="0">
                <a:solidFill>
                  <a:srgbClr val="002973"/>
                </a:solidFill>
                <a:latin typeface="Microsoft YaHei" pitchFamily="34" charset="0"/>
                <a:ea typeface="Microsoft YaHei" pitchFamily="34" charset="-122"/>
                <a:cs typeface="Microsoft YaHei" pitchFamily="34" charset="-120"/>
              </a:rPr>
              <a:t>03 /</a:t>
            </a:r>
            <a:endParaRPr lang="en-US" sz="2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21</Slides>
  <Notes>21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2024-09-26T08:25:34Z</dcterms:created>
  <dcterms:modified xsi:type="dcterms:W3CDTF">2024-09-26T08:25:34Z</dcterms:modified>
</cp:coreProperties>
</file>